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88" r:id="rId4"/>
    <p:sldId id="257" r:id="rId5"/>
    <p:sldId id="279" r:id="rId6"/>
    <p:sldId id="280" r:id="rId7"/>
    <p:sldId id="285" r:id="rId8"/>
    <p:sldId id="263" r:id="rId9"/>
    <p:sldId id="259" r:id="rId10"/>
    <p:sldId id="286" r:id="rId11"/>
    <p:sldId id="275" r:id="rId12"/>
    <p:sldId id="261" r:id="rId13"/>
    <p:sldId id="287" r:id="rId14"/>
    <p:sldId id="260" r:id="rId15"/>
    <p:sldId id="274" r:id="rId16"/>
    <p:sldId id="289" r:id="rId17"/>
    <p:sldId id="268" r:id="rId18"/>
    <p:sldId id="283" r:id="rId19"/>
    <p:sldId id="284" r:id="rId20"/>
  </p:sldIdLst>
  <p:sldSz cx="9144000" cy="6858000" type="screen4x3"/>
  <p:notesSz cx="7099300" cy="102235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000000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874" autoAdjust="0"/>
  </p:normalViewPr>
  <p:slideViewPr>
    <p:cSldViewPr>
      <p:cViewPr varScale="1">
        <p:scale>
          <a:sx n="80" d="100"/>
          <a:sy n="80" d="100"/>
        </p:scale>
        <p:origin x="-53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F1F7A723-8AEC-4EDA-ABD3-59E4AA7839A2}" type="datetimeFigureOut">
              <a:rPr lang="it-IT"/>
              <a:pPr/>
              <a:t>15/11/2013</a:t>
            </a:fld>
            <a:endParaRPr lang="it-IT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it-IT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0BF0EAD-9E29-42C6-89B3-AACF2BE4C49F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F6ADFB9-1500-4E81-BD50-39F45BADB2CE}" type="datetimeFigureOut">
              <a:rPr lang="it-IT"/>
              <a:pPr/>
              <a:t>15/11/2013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56163"/>
            <a:ext cx="56800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7E8A390-7E3B-495C-B251-2DA5113298AF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it-IT" i="1" dirty="0" smtClean="0"/>
              <a:t>Un sacerdote stava guidando, quando vide una fattoria straordinariamente bella. Si fermò sul limitare del campo, scese dall’auto e se ne rimase tranquillo ad apprezzare l’abbondante raccolto. L’agricoltore stava guidando il trattore e vide il sacerdote. Si diresse allora verso di lui. Questi gli disse: «Dio ti ha benedetto con una bellissima fattoria. Dovresti essergliene grato». L’agricoltore rispose: «Si, Dio mi ha benedetto con una bellissima fattoria e gliene sono grato, ma avreste dovuto vedere questa fattoria quando Dio ce l’aveva tutta per sé!».</a:t>
            </a: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r>
              <a:rPr lang="it-IT" dirty="0" smtClean="0"/>
              <a:t>Buonasera e benvenuti alla presentazione della Scuola di Formazione all’Impegno Sociale e Politico della diocesi di Aversa.</a:t>
            </a:r>
          </a:p>
          <a:p>
            <a:pPr>
              <a:defRPr/>
            </a:pPr>
            <a:r>
              <a:rPr lang="it-IT" dirty="0" smtClean="0"/>
              <a:t>Prima di iniziare, permettetemi di presentarmi, sono ……, vengo da ….. e mi occupo di …….</a:t>
            </a:r>
          </a:p>
          <a:p>
            <a:pPr>
              <a:defRPr/>
            </a:pPr>
            <a:endParaRPr lang="it-IT" dirty="0" smtClean="0"/>
          </a:p>
          <a:p>
            <a:pPr>
              <a:defRPr/>
            </a:pPr>
            <a:r>
              <a:rPr lang="it-IT" dirty="0" smtClean="0"/>
              <a:t>Abbiamo voluto iniziare con questa simpatica storiella semplicemente per dire che qualsiasi sia il «dono» che abbiamo ricevuto se vogliamo trasformarlo in qualcosa di straordinario, per noi e per gli altri, è necessario mettere «mano all’aratro»!</a:t>
            </a:r>
          </a:p>
          <a:p>
            <a:pPr>
              <a:defRPr/>
            </a:pPr>
            <a:r>
              <a:rPr lang="it-IT" dirty="0" smtClean="0"/>
              <a:t>E come dire che: «In questo mondo niente è gratis», od anche che con in nostro IMPEGNO possiamo ottenere RISULTATI veramente importanti qualsiasi sia l’ambito che ci vede impegnati, e quello socio-politico non fa eccezione, tuttavia: BASTA PREPARARSI!!! Perché «CERTI COMPITI SEMBRANO IMPOSSIBILI SOLO PERCHE’ NON SAPPIAMO COME AFFRONTARLI» (Michael JORDAN – Campione NBA).</a:t>
            </a:r>
          </a:p>
          <a:p>
            <a:pPr>
              <a:defRPr/>
            </a:pPr>
            <a:r>
              <a:rPr lang="it-IT" dirty="0" smtClean="0"/>
              <a:t>Vediamo quale è stata la scintilla che ha acceso la lampadina della SFISP …, (INCIPIT)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9C90E-C849-4967-92AD-9AA89A5008E1}" type="slidenum">
              <a:rPr lang="it-IT" altLang="it-IT"/>
              <a:pPr/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115C06-70E6-4A7A-88C1-090D7A8E30C6}" type="slidenum">
              <a:rPr lang="it-IT" altLang="it-IT"/>
              <a:pPr/>
              <a:t>10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3584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21755F-9992-4160-83E9-1DEE27E2C0E2}" type="slidenum">
              <a:rPr lang="it-IT" altLang="it-IT"/>
              <a:pPr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i="1" smtClean="0">
                <a:ea typeface="ＭＳ Ｐゴシック"/>
                <a:cs typeface="ＭＳ Ｐゴシック"/>
              </a:rPr>
              <a:t>Un ragazzo stava annegando in un fiume e gridava aiuto. Un passante si gettò nel fiume e gli salvò la vita.</a:t>
            </a:r>
          </a:p>
          <a:p>
            <a:r>
              <a:rPr lang="it-IT" altLang="it-IT" i="1" smtClean="0">
                <a:ea typeface="ＭＳ Ｐゴシック"/>
                <a:cs typeface="ＭＳ Ｐゴシック"/>
              </a:rPr>
              <a:t>Mentre l’uomo stava per andarsene, il ragazzo disse: «Grazie». L’uomo domandò: «Di cosa?». Il ragazzo rispose: «Di avermi salvato la vita». L’uomo guardò il ragazzo negli occhi e replicò: «Figliolo, crescendo fa’ in modo che la tua vita sia degna di essere salvata».</a:t>
            </a:r>
          </a:p>
          <a:p>
            <a:endParaRPr lang="it-IT" altLang="it-IT" i="1" smtClean="0">
              <a:ea typeface="ＭＳ Ｐゴシック"/>
              <a:cs typeface="ＭＳ Ｐゴシック"/>
            </a:endParaRPr>
          </a:p>
          <a:p>
            <a:r>
              <a:rPr lang="it-IT" altLang="it-IT" smtClean="0">
                <a:ea typeface="ＭＳ Ｐゴシック"/>
                <a:cs typeface="ＭＳ Ｐゴシック"/>
              </a:rPr>
              <a:t>Carissimi amici, questo è un invito a destarsi. È ora di riflettere per dare un significato e uno scopo alla vita di ciascuno di noi e alla vita delle nostre comunità, perché senza scopo e senza significato la vita è vuota e triste, indipendentemente da quanto prestigio, denaro o istruzione abbiamo.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E la SFISP può sicuramente rappresentare una frontiera su cui misurare il nostro ruolo sociale e politico nella costruzione de </a:t>
            </a:r>
            <a:r>
              <a:rPr lang="it-IT" altLang="it-IT" i="1" smtClean="0">
                <a:ea typeface="ＭＳ Ｐゴシック"/>
                <a:cs typeface="ＭＳ Ｐゴシック"/>
              </a:rPr>
              <a:t>L’altra città</a:t>
            </a:r>
            <a:r>
              <a:rPr lang="it-IT" altLang="it-IT" smtClean="0">
                <a:ea typeface="ＭＳ Ｐゴシック"/>
                <a:cs typeface="ＭＳ Ｐゴシック"/>
              </a:rPr>
              <a:t>, tuttavia, anche se la nostra vita trova senso solo se vissuta con e per gli altri, la risposta ad una siffatta </a:t>
            </a:r>
            <a:r>
              <a:rPr lang="it-IT" altLang="it-IT" i="1" smtClean="0">
                <a:ea typeface="ＭＳ Ｐゴシック"/>
                <a:cs typeface="ＭＳ Ｐゴシック"/>
              </a:rPr>
              <a:t>chiamata alla responsabilità</a:t>
            </a:r>
            <a:r>
              <a:rPr lang="it-IT" altLang="it-IT" smtClean="0">
                <a:ea typeface="ＭＳ Ｐゴシック"/>
                <a:cs typeface="ＭＳ Ｐゴシック"/>
              </a:rPr>
              <a:t> risulta essere esclusivamente personale!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A ciascuno la sua risposta!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Grazie per la partecipazione e con l’auspicio di rivederci presto, magari al corso di formazione, vi saluto e auguro un buon rientro a casa.</a:t>
            </a:r>
          </a:p>
        </p:txBody>
      </p:sp>
      <p:sp>
        <p:nvSpPr>
          <p:cNvPr id="4403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2AD8A-2F06-4D29-8957-B1C890A6CD64}" type="slidenum">
              <a:rPr lang="it-IT" altLang="it-IT"/>
              <a:pPr/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215AE-C277-4CCC-864B-B890999FDB87}" type="slidenum">
              <a:rPr lang="it-IT" altLang="it-IT"/>
              <a:pPr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B2A9E-3716-46EC-BBE1-1629226E7BFC}" type="slidenum">
              <a:rPr lang="it-IT" altLang="it-IT"/>
              <a:pPr/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mtClean="0">
                <a:ea typeface="ＭＳ Ｐゴシック"/>
                <a:cs typeface="ＭＳ Ｐゴシック"/>
              </a:rPr>
              <a:t>Le ragioni che portano alla necessità di un siffatto intervento sono certamente importanti e non più derogabili e, soprattutto, sono sotto gli occhi di tutti!!!</a:t>
            </a: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836AAC-FCDA-44BF-8C9A-A6C702B26701}" type="slidenum">
              <a:rPr lang="it-IT" altLang="it-IT"/>
              <a:pPr/>
              <a:t>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C6B86-2AB4-4D8A-8BEE-6BB20FCF733D}" type="slidenum">
              <a:rPr lang="it-IT" altLang="it-IT"/>
              <a:pPr/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4D25C3-55E8-4507-BC75-91A811B3D3CE}" type="slidenum">
              <a:rPr lang="it-IT" altLang="it-IT"/>
              <a:pPr/>
              <a:t>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60D91B-AA8E-473F-9718-B2277CCB201D}" type="slidenum">
              <a:rPr lang="it-IT" altLang="it-IT"/>
              <a:pPr/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mtClean="0">
                <a:ea typeface="ＭＳ Ｐゴシック"/>
                <a:cs typeface="ＭＳ Ｐゴシック"/>
              </a:rPr>
              <a:t>Certo sono obiettivi che potrebbero lasciare qualcuno a bocca aperta, tuttavia, crediamo fortemente di riuscire a perseguirli perché dipendono solo da noi, dalla nostra capacità di trovare le giuste motivazioni, interne ed esterne, e farci guidare dalla forza che ne scaturisce.</a:t>
            </a:r>
          </a:p>
          <a:p>
            <a:endParaRPr lang="it-IT" altLang="it-IT" smtClean="0">
              <a:ea typeface="ＭＳ Ｐゴシック"/>
              <a:cs typeface="ＭＳ Ｐゴシック"/>
            </a:endParaRPr>
          </a:p>
          <a:p>
            <a:r>
              <a:rPr lang="it-IT" altLang="it-IT" smtClean="0">
                <a:ea typeface="ＭＳ Ｐゴシック"/>
                <a:cs typeface="ＭＳ Ｐゴシック"/>
              </a:rPr>
              <a:t>A proposito di motivazione volevo raccontarvi una brevissima storia che narra di </a:t>
            </a:r>
            <a:r>
              <a:rPr lang="it-IT" altLang="it-IT" i="1" smtClean="0">
                <a:ea typeface="ＭＳ Ｐゴシック"/>
                <a:cs typeface="ＭＳ Ｐゴシック"/>
              </a:rPr>
              <a:t>due fratelli. Uno, tossicodipendente e alcolizzato, era spesso violento con la famiglia. L’altro era un uomo d’affari di successo, rispettato in società e con una famiglia stupenda. Come potevano essere tanto diversi due fratelli allevati dagli stessi genitori e nel medesimo ambiente?</a:t>
            </a:r>
          </a:p>
          <a:p>
            <a:r>
              <a:rPr lang="it-IT" altLang="it-IT" i="1" smtClean="0">
                <a:ea typeface="ＭＳ Ｐゴシック"/>
                <a:cs typeface="ＭＳ Ｐゴシック"/>
              </a:rPr>
              <a:t>Al primo fratello chiesero: «Cosa ti spinge a fare quello che fai? Sei tossicodipendente, alcolizzato e usi la violenza in famiglia. Cosa ti motiva?». Rispose: «Mio padre. Mio padre era tossicodipendente, alcolizzato e violento con la famiglia. Cosa vi aspettavate che diventassi io? Sono fatto cosi».</a:t>
            </a:r>
          </a:p>
          <a:p>
            <a:r>
              <a:rPr lang="it-IT" altLang="it-IT" i="1" smtClean="0">
                <a:ea typeface="ＭＳ Ｐゴシック"/>
                <a:cs typeface="ＭＳ Ｐゴシック"/>
              </a:rPr>
              <a:t>Al secondo fratello chiesero: «Com’è possibile che tutto ciò che fai è giusto? Qual è l’origine della tua motivazione?». Indovinate cosa rispose? «Mio padre. Quando ero piccolo, vedevo mio padre ubriaco che ne combinava di tutti i colori. Nella mia testa ho deciso che non sarei diventato cosi».</a:t>
            </a:r>
          </a:p>
          <a:p>
            <a:endParaRPr lang="it-IT" altLang="it-IT" smtClean="0">
              <a:ea typeface="ＭＳ Ｐゴシック"/>
              <a:cs typeface="ＭＳ Ｐゴシック"/>
            </a:endParaRPr>
          </a:p>
          <a:p>
            <a:r>
              <a:rPr lang="it-IT" altLang="it-IT" smtClean="0">
                <a:ea typeface="ＭＳ Ｐゴシック"/>
                <a:cs typeface="ＭＳ Ｐゴシック"/>
              </a:rPr>
              <a:t>I due fratelli avevano una motivazione di uguale origine (le ragioni della SFISP nel nostro caso), ma uno la usava positivamente, l’altro negativamente.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La motivazione negativa fa nascere il desiderio di imboccare la strada più facile (quella del </a:t>
            </a:r>
            <a:r>
              <a:rPr lang="it-IT" altLang="it-IT" i="1" smtClean="0">
                <a:ea typeface="ＭＳ Ｐゴシック"/>
                <a:cs typeface="ＭＳ Ｐゴシック"/>
              </a:rPr>
              <a:t>cosa ci posso fare io?</a:t>
            </a:r>
            <a:r>
              <a:rPr lang="it-IT" altLang="it-IT" smtClean="0">
                <a:ea typeface="ＭＳ Ｐゴシック"/>
                <a:cs typeface="ＭＳ Ｐゴシック"/>
              </a:rPr>
              <a:t>, </a:t>
            </a:r>
            <a:r>
              <a:rPr lang="it-IT" altLang="it-IT" i="1" smtClean="0">
                <a:ea typeface="ＭＳ Ｐゴシック"/>
                <a:cs typeface="ＭＳ Ｐゴシック"/>
              </a:rPr>
              <a:t>mica posso cambiare il mondo</a:t>
            </a:r>
            <a:r>
              <a:rPr lang="it-IT" altLang="it-IT" smtClean="0">
                <a:ea typeface="ＭＳ Ｐゴシック"/>
                <a:cs typeface="ＭＳ Ｐゴシック"/>
              </a:rPr>
              <a:t>? – oppure, </a:t>
            </a:r>
            <a:r>
              <a:rPr lang="it-IT" altLang="it-IT" i="1" smtClean="0">
                <a:ea typeface="ＭＳ Ｐゴシック"/>
                <a:cs typeface="ＭＳ Ｐゴシック"/>
              </a:rPr>
              <a:t>ci penserà certamente qualcun altro</a:t>
            </a:r>
            <a:r>
              <a:rPr lang="it-IT" altLang="it-IT" smtClean="0">
                <a:ea typeface="ＭＳ Ｐゴシック"/>
                <a:cs typeface="ＭＳ Ｐゴシック"/>
              </a:rPr>
              <a:t>? – ecc…) che alla fine si rivelerà la più difficile, cioè la causa della situazione attuale.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Allora  è bene lavorare per grandi obiettivi!!!</a:t>
            </a:r>
          </a:p>
          <a:p>
            <a:r>
              <a:rPr lang="it-IT" altLang="it-IT" smtClean="0">
                <a:ea typeface="ＭＳ Ｐゴシック"/>
                <a:cs typeface="ＭＳ Ｐゴシック"/>
              </a:rPr>
              <a:t>Ecco quelli che, in questa fase iniziale, ci siamo dati come SFISP, fermo restando che possono essere anche modificati (ovviamente in meglio perché non si possono accettare ridimensionamenti).</a:t>
            </a: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0848EC-1199-4994-BDE8-F91FA1BB86AD}" type="slidenum">
              <a:rPr lang="it-IT" altLang="it-IT"/>
              <a:pPr/>
              <a:t>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 smtClean="0">
              <a:ea typeface="ＭＳ Ｐゴシック"/>
              <a:cs typeface="ＭＳ Ｐゴシック"/>
            </a:endParaRPr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900D6-15AE-4055-8B7E-D0368F042CE5}" type="slidenum">
              <a:rPr lang="it-IT" altLang="it-IT"/>
              <a:pPr/>
              <a:t>9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igura a mano libera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" name="Figura a mano libera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it-IT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nettore 1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11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0929A5-35C8-425C-AB7E-819468EEFF21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12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7C8EB7-F1FD-4885-99AE-7DB062A6064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3059-63FA-41ED-8D81-F1601347502F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E03DC-D43E-40FB-998E-6B0D69693EA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173B4-9998-409B-928B-2DC0BF3BD41E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4239D-99C8-47B5-863D-E9CFCF49554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0399-D161-47A0-AF79-67229E373E8E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871F-931A-4246-852D-1E01FAF8DC5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Gallone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3B97B8-5669-41DE-BF1E-F16263AA7876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F862AA-ACDF-4CFE-9642-FC7E246F868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8017DD-9357-4804-B3A8-C3FC66B4B4F9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AE7CF0-9939-4DA0-A271-9B54965217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38A3CD-FA50-4D2D-9BD3-7E1DAA1E79F1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091D7A-57BB-438E-A631-B44783A572D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1A15EF-C2E7-493A-BAF6-CD8321686DF4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D91CF5-65DA-46E2-8BAA-FCA4D8BBFF9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4D68-A2A1-42C4-9154-6FAC926B684E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17E9-C689-47DA-AC14-4321697633F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F8E31D-CE1E-4D20-A780-C3C7C98A6B6C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73B88E-C11C-4883-ABBE-7A9D8E1350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ＭＳ Ｐゴシック" pitchFamily="34" charset="-128"/>
              <a:cs typeface="+mn-cs"/>
            </a:endParaRPr>
          </a:p>
        </p:txBody>
      </p:sp>
      <p:sp>
        <p:nvSpPr>
          <p:cNvPr id="6" name="Figura a mano libera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>
              <a:ea typeface="ＭＳ Ｐゴシック" pitchFamily="34" charset="-128"/>
              <a:cs typeface="+mn-cs"/>
            </a:endParaRPr>
          </a:p>
        </p:txBody>
      </p:sp>
      <p:sp>
        <p:nvSpPr>
          <p:cNvPr id="7" name="Triangolo rettango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allone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Gallone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706F5D-6B6F-4F72-B96D-1E4FB73FE061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12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E1936CA-5449-453F-AA2A-9630E0ECDA1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ea typeface="ＭＳ Ｐゴシック" pitchFamily="34" charset="-128"/>
              <a:cs typeface="+mn-cs"/>
            </a:endParaRPr>
          </a:p>
        </p:txBody>
      </p:sp>
      <p:sp>
        <p:nvSpPr>
          <p:cNvPr id="1027" name="Figura a mano libera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>
              <a:ea typeface="ＭＳ Ｐゴシック" pitchFamily="34" charset="-128"/>
              <a:cs typeface="+mn-cs"/>
            </a:endParaRPr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ea typeface="ＭＳ Ｐゴシック" pitchFamily="34" charset="-128"/>
                <a:cs typeface="+mn-cs"/>
              </a:defRPr>
            </a:lvl1pPr>
            <a:extLst/>
          </a:lstStyle>
          <a:p>
            <a:pPr>
              <a:defRPr/>
            </a:pPr>
            <a:fld id="{99D2B93C-56AC-4418-81AC-635A6715A945}" type="datetimeFigureOut">
              <a:rPr lang="it-IT"/>
              <a:pPr>
                <a:defRPr/>
              </a:pPr>
              <a:t>15/11/2013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ea typeface="ＭＳ Ｐゴシック" pitchFamily="34" charset="-128"/>
                <a:cs typeface="+mn-cs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ea typeface="ＭＳ Ｐゴシック" pitchFamily="34" charset="-128"/>
                <a:cs typeface="+mn-cs"/>
              </a:defRPr>
            </a:lvl1pPr>
            <a:extLst/>
          </a:lstStyle>
          <a:p>
            <a:pPr>
              <a:defRPr/>
            </a:pPr>
            <a:fld id="{E14FDA4C-B05B-419E-AB89-50AF77D7CDA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7" r:id="rId2"/>
    <p:sldLayoutId id="2147483829" r:id="rId3"/>
    <p:sldLayoutId id="2147483830" r:id="rId4"/>
    <p:sldLayoutId id="2147483831" r:id="rId5"/>
    <p:sldLayoutId id="2147483832" r:id="rId6"/>
    <p:sldLayoutId id="2147483826" r:id="rId7"/>
    <p:sldLayoutId id="2147483833" r:id="rId8"/>
    <p:sldLayoutId id="2147483834" r:id="rId9"/>
    <p:sldLayoutId id="2147483825" r:id="rId10"/>
    <p:sldLayoutId id="21474838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GIUSEPPE\Desktop\SFISP\Commento%20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fisp@diocesiaversa.it" TargetMode="External"/><Relationship Id="rId2" Type="http://schemas.openxmlformats.org/officeDocument/2006/relationships/hyperlink" Target="http://www.diocesiaversa.i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fisp@diocesiaversa.it" TargetMode="External"/><Relationship Id="rId2" Type="http://schemas.openxmlformats.org/officeDocument/2006/relationships/hyperlink" Target="http://www.youtube.com/watch?v=OeDP9rbBam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3131245" y="1340768"/>
            <a:ext cx="2736304" cy="122413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it-IT" sz="7400" dirty="0" smtClean="0">
                <a:solidFill>
                  <a:srgbClr val="C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</a:t>
            </a:r>
          </a:p>
        </p:txBody>
      </p:sp>
      <p:sp>
        <p:nvSpPr>
          <p:cNvPr id="9220" name="Sottotitolo 2"/>
          <p:cNvSpPr>
            <a:spLocks noGrp="1"/>
          </p:cNvSpPr>
          <p:nvPr>
            <p:ph type="subTitle" idx="1"/>
          </p:nvPr>
        </p:nvSpPr>
        <p:spPr>
          <a:xfrm>
            <a:off x="1403350" y="2587625"/>
            <a:ext cx="6480175" cy="107950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  <a:defRPr/>
            </a:pPr>
            <a:r>
              <a:rPr lang="it-IT" altLang="it-IT" sz="4500" b="1" dirty="0" smtClean="0">
                <a:solidFill>
                  <a:schemeClr val="bg2">
                    <a:lumMod val="25000"/>
                  </a:schemeClr>
                </a:solidFill>
                <a:latin typeface="Centaur" pitchFamily="18" charset="0"/>
                <a:ea typeface="ＭＳ Ｐゴシック" pitchFamily="34" charset="-128"/>
                <a:cs typeface="Times New Roman" pitchFamily="18" charset="0"/>
              </a:rPr>
              <a:t>Scuola di Formazione all’</a:t>
            </a:r>
            <a:r>
              <a:rPr lang="it-IT" altLang="ja-JP" sz="4500" b="1" dirty="0" smtClean="0">
                <a:solidFill>
                  <a:schemeClr val="bg2">
                    <a:lumMod val="25000"/>
                  </a:schemeClr>
                </a:solidFill>
                <a:latin typeface="Centaur" pitchFamily="18" charset="0"/>
                <a:cs typeface="Times New Roman" pitchFamily="18" charset="0"/>
              </a:rPr>
              <a:t>Impegno Sociale e Politico</a:t>
            </a:r>
          </a:p>
        </p:txBody>
      </p:sp>
      <p:pic>
        <p:nvPicPr>
          <p:cNvPr id="4" name="Commento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-2124075" y="282257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1979613" y="5732463"/>
            <a:ext cx="5976937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sfisp@diocesiaversa.it</a:t>
            </a:r>
          </a:p>
          <a:p>
            <a:pPr algn="ctr">
              <a:defRPr/>
            </a:pPr>
            <a:r>
              <a:rPr lang="it-IT" sz="2400" b="1" dirty="0">
                <a:solidFill>
                  <a:srgbClr val="FFC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www.diocesiaversa.it</a:t>
            </a:r>
          </a:p>
        </p:txBody>
      </p:sp>
      <p:sp>
        <p:nvSpPr>
          <p:cNvPr id="14341" name="CasellaDiTesto 6"/>
          <p:cNvSpPr txBox="1">
            <a:spLocks noChangeArrowheads="1"/>
          </p:cNvSpPr>
          <p:nvPr/>
        </p:nvSpPr>
        <p:spPr bwMode="auto">
          <a:xfrm>
            <a:off x="539750" y="4171950"/>
            <a:ext cx="8280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(promossa dall’Istituto Superiore di Scienze Religiose e dalla Consulta Diocesana delle Associazioni Laicali della Diocesi di Aversa)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27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 rot="5400000">
            <a:off x="2303463" y="2889250"/>
            <a:ext cx="4897437" cy="251936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908050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11" name="Titolo 1"/>
          <p:cNvSpPr txBox="1">
            <a:spLocks/>
          </p:cNvSpPr>
          <p:nvPr/>
        </p:nvSpPr>
        <p:spPr>
          <a:xfrm>
            <a:off x="471488" y="332011"/>
            <a:ext cx="7772400" cy="720725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2500" b="0" kern="120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it-IT" altLang="it-I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Comitato Scientifico</a:t>
            </a:r>
          </a:p>
        </p:txBody>
      </p:sp>
      <p:grpSp>
        <p:nvGrpSpPr>
          <p:cNvPr id="32772" name="Gruppo 8"/>
          <p:cNvGrpSpPr>
            <a:grpSpLocks/>
          </p:cNvGrpSpPr>
          <p:nvPr/>
        </p:nvGrpSpPr>
        <p:grpSpPr bwMode="auto">
          <a:xfrm rot="-3221246">
            <a:off x="3828257" y="4653756"/>
            <a:ext cx="2089150" cy="792163"/>
            <a:chOff x="4643438" y="4619625"/>
            <a:chExt cx="3841750" cy="1546225"/>
          </a:xfrm>
        </p:grpSpPr>
        <p:pic>
          <p:nvPicPr>
            <p:cNvPr id="32792" name="Immagine 1"/>
            <p:cNvPicPr>
              <a:picLocks noChangeAspect="1"/>
            </p:cNvPicPr>
            <p:nvPr/>
          </p:nvPicPr>
          <p:blipFill>
            <a:blip r:embed="rId3"/>
            <a:srcRect t="35490" r="16121" b="19456"/>
            <a:stretch>
              <a:fillRect/>
            </a:stretch>
          </p:blipFill>
          <p:spPr bwMode="auto">
            <a:xfrm>
              <a:off x="4643438" y="4619625"/>
              <a:ext cx="3841750" cy="154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93" name="CasellaDiTesto 6"/>
            <p:cNvSpPr txBox="1">
              <a:spLocks noChangeArrowheads="1"/>
            </p:cNvSpPr>
            <p:nvPr/>
          </p:nvSpPr>
          <p:spPr bwMode="auto">
            <a:xfrm>
              <a:off x="6660232" y="5661248"/>
              <a:ext cx="17281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ja-JP" sz="1000" b="1">
                  <a:latin typeface="Times New Roman" pitchFamily="18" charset="0"/>
                  <a:cs typeface="Times New Roman" pitchFamily="18" charset="0"/>
                </a:rPr>
                <a:t>(Gv 8,32)</a:t>
              </a:r>
            </a:p>
          </p:txBody>
        </p:sp>
      </p:grpSp>
      <p:pic>
        <p:nvPicPr>
          <p:cNvPr id="32773" name="Immagine 7"/>
          <p:cNvPicPr>
            <a:picLocks noChangeAspect="1"/>
          </p:cNvPicPr>
          <p:nvPr/>
        </p:nvPicPr>
        <p:blipFill>
          <a:blip r:embed="rId4"/>
          <a:srcRect l="4401" r="7178" b="28819"/>
          <a:stretch>
            <a:fillRect/>
          </a:stretch>
        </p:blipFill>
        <p:spPr bwMode="auto">
          <a:xfrm rot="2377017">
            <a:off x="3971925" y="2519363"/>
            <a:ext cx="15509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CasellaDiTesto 9"/>
          <p:cNvSpPr txBox="1">
            <a:spLocks noChangeArrowheads="1"/>
          </p:cNvSpPr>
          <p:nvPr/>
        </p:nvSpPr>
        <p:spPr bwMode="auto">
          <a:xfrm>
            <a:off x="6083300" y="4819650"/>
            <a:ext cx="21605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Raffaele Cantone</a:t>
            </a:r>
          </a:p>
          <a:p>
            <a:pPr algn="ctr"/>
            <a:r>
              <a:rPr lang="it-IT" sz="1200">
                <a:latin typeface="Times New Roman" pitchFamily="18" charset="0"/>
                <a:cs typeface="Times New Roman" pitchFamily="18" charset="0"/>
              </a:rPr>
              <a:t>magistrato</a:t>
            </a:r>
          </a:p>
        </p:txBody>
      </p:sp>
      <p:sp>
        <p:nvSpPr>
          <p:cNvPr id="32775" name="CasellaDiTesto 11"/>
          <p:cNvSpPr txBox="1">
            <a:spLocks noChangeArrowheads="1"/>
          </p:cNvSpPr>
          <p:nvPr/>
        </p:nvSpPr>
        <p:spPr bwMode="auto">
          <a:xfrm>
            <a:off x="5148263" y="1412875"/>
            <a:ext cx="21605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Angelo Spinillo</a:t>
            </a:r>
          </a:p>
          <a:p>
            <a:pPr algn="ctr"/>
            <a:r>
              <a:rPr lang="it-IT" sz="1200">
                <a:latin typeface="Times New Roman" pitchFamily="18" charset="0"/>
                <a:cs typeface="Times New Roman" pitchFamily="18" charset="0"/>
              </a:rPr>
              <a:t>Vescovo di Aversa</a:t>
            </a:r>
          </a:p>
        </p:txBody>
      </p:sp>
      <p:sp>
        <p:nvSpPr>
          <p:cNvPr id="32776" name="CasellaDiTesto 12"/>
          <p:cNvSpPr txBox="1">
            <a:spLocks noChangeArrowheads="1"/>
          </p:cNvSpPr>
          <p:nvPr/>
        </p:nvSpPr>
        <p:spPr bwMode="auto">
          <a:xfrm>
            <a:off x="1042988" y="1898650"/>
            <a:ext cx="25193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Sergio Tanzarella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docente Storia della Chiesa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Facoltà Teologica Italia Meridionale</a:t>
            </a:r>
            <a:endParaRPr lang="it-IT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7" name="CasellaDiTesto 13"/>
          <p:cNvSpPr txBox="1">
            <a:spLocks noChangeArrowheads="1"/>
          </p:cNvSpPr>
          <p:nvPr/>
        </p:nvSpPr>
        <p:spPr bwMode="auto">
          <a:xfrm>
            <a:off x="1042988" y="3122613"/>
            <a:ext cx="22336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Luigi Di Santo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docente Filosofia del Diritto Università di Cassino </a:t>
            </a:r>
            <a:endParaRPr lang="it-IT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8" name="CasellaDiTesto 14"/>
          <p:cNvSpPr txBox="1">
            <a:spLocks noChangeArrowheads="1"/>
          </p:cNvSpPr>
          <p:nvPr/>
        </p:nvSpPr>
        <p:spPr bwMode="auto">
          <a:xfrm>
            <a:off x="1476375" y="5732463"/>
            <a:ext cx="216058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Alfonso Pirozzi</a:t>
            </a:r>
          </a:p>
          <a:p>
            <a:pPr algn="ctr"/>
            <a:r>
              <a:rPr lang="it-IT" sz="1200">
                <a:latin typeface="Times New Roman" pitchFamily="18" charset="0"/>
                <a:cs typeface="Times New Roman" pitchFamily="18" charset="0"/>
              </a:rPr>
              <a:t>giornalista</a:t>
            </a:r>
          </a:p>
        </p:txBody>
      </p:sp>
      <p:sp>
        <p:nvSpPr>
          <p:cNvPr id="32779" name="CasellaDiTesto 15"/>
          <p:cNvSpPr txBox="1">
            <a:spLocks noChangeArrowheads="1"/>
          </p:cNvSpPr>
          <p:nvPr/>
        </p:nvSpPr>
        <p:spPr bwMode="auto">
          <a:xfrm>
            <a:off x="6083300" y="2420938"/>
            <a:ext cx="21605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Emanuele D’Alterio</a:t>
            </a:r>
          </a:p>
          <a:p>
            <a:pPr algn="ctr"/>
            <a:r>
              <a:rPr lang="it-IT" sz="1200">
                <a:latin typeface="Times New Roman" pitchFamily="18" charset="0"/>
                <a:cs typeface="Times New Roman" pitchFamily="18" charset="0"/>
              </a:rPr>
              <a:t>avvocato amministrativista</a:t>
            </a:r>
          </a:p>
        </p:txBody>
      </p:sp>
      <p:sp>
        <p:nvSpPr>
          <p:cNvPr id="32780" name="CasellaDiTesto 16"/>
          <p:cNvSpPr txBox="1">
            <a:spLocks noChangeArrowheads="1"/>
          </p:cNvSpPr>
          <p:nvPr/>
        </p:nvSpPr>
        <p:spPr bwMode="auto">
          <a:xfrm>
            <a:off x="1044575" y="4419600"/>
            <a:ext cx="2159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Vincenzo Sarracino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docente Pedagogia Generale Seconda Università di Napoli</a:t>
            </a:r>
          </a:p>
        </p:txBody>
      </p:sp>
      <p:sp>
        <p:nvSpPr>
          <p:cNvPr id="32781" name="CasellaDiTesto 17"/>
          <p:cNvSpPr txBox="1">
            <a:spLocks noChangeArrowheads="1"/>
          </p:cNvSpPr>
          <p:nvPr/>
        </p:nvSpPr>
        <p:spPr bwMode="auto">
          <a:xfrm>
            <a:off x="6229350" y="3500438"/>
            <a:ext cx="2159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Michele Di Natale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docente Costruzioni Idrauliche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Seconda Università di Napoli</a:t>
            </a:r>
          </a:p>
        </p:txBody>
      </p:sp>
      <p:sp>
        <p:nvSpPr>
          <p:cNvPr id="32782" name="CasellaDiTesto 18"/>
          <p:cNvSpPr txBox="1">
            <a:spLocks noChangeArrowheads="1"/>
          </p:cNvSpPr>
          <p:nvPr/>
        </p:nvSpPr>
        <p:spPr bwMode="auto">
          <a:xfrm>
            <a:off x="5795963" y="5715000"/>
            <a:ext cx="21605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Antonio Viviani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docente Fluidodinamica</a:t>
            </a:r>
          </a:p>
          <a:p>
            <a:pPr algn="ctr"/>
            <a:r>
              <a:rPr lang="it-IT" altLang="ja-JP" sz="1200">
                <a:latin typeface="Times New Roman" pitchFamily="18" charset="0"/>
                <a:cs typeface="Times New Roman" pitchFamily="18" charset="0"/>
              </a:rPr>
              <a:t>Seconda Università di Napoli</a:t>
            </a:r>
          </a:p>
        </p:txBody>
      </p:sp>
      <p:sp>
        <p:nvSpPr>
          <p:cNvPr id="19" name="Trapezio 18"/>
          <p:cNvSpPr/>
          <p:nvPr/>
        </p:nvSpPr>
        <p:spPr>
          <a:xfrm rot="7141611">
            <a:off x="5517357" y="5998369"/>
            <a:ext cx="647700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0" name="Trapezio 19"/>
          <p:cNvSpPr/>
          <p:nvPr/>
        </p:nvSpPr>
        <p:spPr>
          <a:xfrm rot="4120779">
            <a:off x="5695157" y="2699544"/>
            <a:ext cx="647700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1" name="Trapezio 20"/>
          <p:cNvSpPr/>
          <p:nvPr/>
        </p:nvSpPr>
        <p:spPr>
          <a:xfrm rot="2481272">
            <a:off x="5091113" y="1762125"/>
            <a:ext cx="647700" cy="71438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2" name="Trapezio 21"/>
          <p:cNvSpPr/>
          <p:nvPr/>
        </p:nvSpPr>
        <p:spPr>
          <a:xfrm rot="17613150">
            <a:off x="3330576" y="2263775"/>
            <a:ext cx="647700" cy="73025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3" name="Trapezio 22"/>
          <p:cNvSpPr/>
          <p:nvPr/>
        </p:nvSpPr>
        <p:spPr>
          <a:xfrm rot="5220258">
            <a:off x="5885657" y="3863181"/>
            <a:ext cx="647700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4" name="Trapezio 23"/>
          <p:cNvSpPr/>
          <p:nvPr/>
        </p:nvSpPr>
        <p:spPr>
          <a:xfrm rot="16623538">
            <a:off x="2955132" y="3431381"/>
            <a:ext cx="647700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5" name="Trapezio 24"/>
          <p:cNvSpPr/>
          <p:nvPr/>
        </p:nvSpPr>
        <p:spPr>
          <a:xfrm rot="15778347">
            <a:off x="2954338" y="4727575"/>
            <a:ext cx="649288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6" name="Trapezio 25"/>
          <p:cNvSpPr/>
          <p:nvPr/>
        </p:nvSpPr>
        <p:spPr>
          <a:xfrm rot="6036650">
            <a:off x="5817394" y="4942681"/>
            <a:ext cx="647700" cy="71438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7" name="Trapezio 26"/>
          <p:cNvSpPr/>
          <p:nvPr/>
        </p:nvSpPr>
        <p:spPr>
          <a:xfrm rot="14370288">
            <a:off x="3291682" y="5850731"/>
            <a:ext cx="647700" cy="71437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ctrTitle"/>
          </p:nvPr>
        </p:nvSpPr>
        <p:spPr>
          <a:xfrm>
            <a:off x="471488" y="115987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Il </a:t>
            </a:r>
            <a:r>
              <a:rPr lang="it-IT" altLang="it-IT" sz="3200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GdC</a:t>
            </a: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nelle zone pastorali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908050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042988" y="1125538"/>
          <a:ext cx="738028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5847"/>
                <a:gridCol w="3324465"/>
              </a:tblGrid>
              <a:tr h="324997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Zona pastorale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Contatti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</a:tr>
              <a:tr h="560954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Atellana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Carinaro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Cesa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Gricignano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Orta d’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Atella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Sant’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Arpino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Succivo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Ernesto Gambardella</a:t>
                      </a:r>
                    </a:p>
                  </a:txBody>
                  <a:tcPr marL="91442" marR="91442" marT="45725" marB="45725"/>
                </a:tc>
              </a:tr>
              <a:tr h="324997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Aversa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Stefano Di Foggia </a:t>
                      </a:r>
                    </a:p>
                  </a:txBody>
                  <a:tcPr marL="91442" marR="91442" marT="45725" marB="45725"/>
                </a:tc>
              </a:tr>
              <a:tr h="560954">
                <a:tc>
                  <a:txBody>
                    <a:bodyPr/>
                    <a:lstStyle/>
                    <a:p>
                      <a:r>
                        <a:rPr lang="it-IT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Caivano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Caivano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Cardito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Crispano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Pasquale Arciprete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Francesco Vasca</a:t>
                      </a:r>
                    </a:p>
                  </a:txBody>
                  <a:tcPr marL="91442" marR="91442" marT="45725" marB="45725"/>
                </a:tc>
              </a:tr>
              <a:tr h="560954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Casale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(Casal di Principe,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Casapesenna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San Cipriano, Villa di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Briano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Villa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Literno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Salvatore Cuoci</a:t>
                      </a:r>
                    </a:p>
                    <a:p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25" marB="45725"/>
                </a:tc>
              </a:tr>
              <a:tr h="324997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Fratta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Frattamaggiore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Frattaminore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Rossella Santoro</a:t>
                      </a:r>
                    </a:p>
                  </a:txBody>
                  <a:tcPr marL="91442" marR="91442" marT="45725" marB="45725"/>
                </a:tc>
              </a:tr>
              <a:tr h="560954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Giugliano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Giugliano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Qualiano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Genoveffo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Pirozzi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Ermanno Vasca</a:t>
                      </a:r>
                    </a:p>
                  </a:txBody>
                  <a:tcPr marL="91442" marR="91442" marT="45725" marB="45725"/>
                </a:tc>
              </a:tr>
              <a:tr h="560954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Sant'Antimo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(Sant’Antimo, Grumo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Nevano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Casandrino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Pasquale Arciprete</a:t>
                      </a:r>
                    </a:p>
                    <a:p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25" marB="45725"/>
                </a:tc>
              </a:tr>
              <a:tr h="801363">
                <a:tc>
                  <a:txBody>
                    <a:bodyPr/>
                    <a:lstStyle/>
                    <a:p>
                      <a:r>
                        <a:rPr lang="it-IT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Trentola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Casaluce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Frignano,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Lusciano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Parete, San Marcellino,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Teverola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Trentola-Ducenta</a:t>
                      </a:r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it-IT" sz="1800" dirty="0"/>
                    </a:p>
                  </a:txBody>
                  <a:tcPr marL="91442" marR="91442" marT="45725" marB="45725"/>
                </a:tc>
                <a:tc>
                  <a:txBody>
                    <a:bodyPr/>
                    <a:lstStyle/>
                    <a:p>
                      <a:pPr marL="177800" lvl="1" indent="-177800" eaLnBrk="1" hangingPunct="1">
                        <a:spcBef>
                          <a:spcPct val="0"/>
                        </a:spcBef>
                        <a:buFont typeface="Arial" pitchFamily="34" charset="0"/>
                        <a:buNone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Lina Maiolica</a:t>
                      </a:r>
                    </a:p>
                    <a:p>
                      <a:pPr marL="177800" lvl="1" indent="-177800" eaLnBrk="1" hangingPunct="1">
                        <a:spcBef>
                          <a:spcPct val="0"/>
                        </a:spcBef>
                        <a:buFont typeface="Arial" pitchFamily="34" charset="0"/>
                        <a:buNone/>
                        <a:defRPr/>
                      </a:pP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Cipriano </a:t>
                      </a:r>
                      <a:r>
                        <a:rPr kumimoji="0" lang="it-IT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Ferrillo</a:t>
                      </a:r>
                      <a:endParaRPr kumimoji="0" lang="it-IT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Azioni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7172" name="CasellaDiTesto 6"/>
          <p:cNvSpPr txBox="1">
            <a:spLocks noChangeArrowheads="1"/>
          </p:cNvSpPr>
          <p:nvPr/>
        </p:nvSpPr>
        <p:spPr bwMode="auto">
          <a:xfrm>
            <a:off x="395288" y="1217613"/>
            <a:ext cx="8748712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Corso</a:t>
            </a: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 di Formazione all’Impegno Sociale e Politico.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Osservatorio</a:t>
            </a: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 civico e della dignità umana (“segni” del nostro tempo e </a:t>
            </a:r>
            <a:r>
              <a:rPr lang="ja-JP" altLang="it-IT" sz="210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100">
                <a:latin typeface="Times New Roman" pitchFamily="18" charset="0"/>
                <a:cs typeface="Times New Roman" pitchFamily="18" charset="0"/>
              </a:rPr>
              <a:t>mappatura</a:t>
            </a:r>
            <a:r>
              <a:rPr lang="ja-JP" altLang="it-IT" sz="210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altLang="ja-JP" sz="2100">
                <a:latin typeface="Times New Roman" pitchFamily="18" charset="0"/>
                <a:cs typeface="Times New Roman" pitchFamily="18" charset="0"/>
              </a:rPr>
              <a:t> del territorio, elaborazione e monitoraggio di indici della convivenza umana e della partecipazione democratica).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Organizzazione e catalizzazione di </a:t>
            </a:r>
            <a:r>
              <a:rPr lang="ja-JP" altLang="it-IT" sz="210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spazi</a:t>
            </a:r>
            <a:r>
              <a:rPr lang="ja-JP" altLang="it-IT" sz="210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altLang="ja-JP" sz="2100">
                <a:latin typeface="Times New Roman" pitchFamily="18" charset="0"/>
                <a:cs typeface="Times New Roman" pitchFamily="18" charset="0"/>
              </a:rPr>
              <a:t> (archivi, mostre, convegni, laboratori, dibattiti pubblici) di promozione umana e di attiva di partecipazione civile.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Azioni di rete </a:t>
            </a: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con altre agenzie operanti nel territorio.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Diffusione di </a:t>
            </a:r>
            <a:r>
              <a:rPr lang="it-IT" altLang="it-IT" sz="21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esempi ed esperienze di rinnovata convivenza umana</a:t>
            </a:r>
            <a:r>
              <a:rPr lang="it-IT" altLang="it-IT" sz="21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Gruppo 28"/>
          <p:cNvGrpSpPr>
            <a:grpSpLocks/>
          </p:cNvGrpSpPr>
          <p:nvPr/>
        </p:nvGrpSpPr>
        <p:grpSpPr bwMode="auto">
          <a:xfrm>
            <a:off x="6659563" y="1341438"/>
            <a:ext cx="1800225" cy="5445125"/>
            <a:chOff x="3851920" y="1412776"/>
            <a:chExt cx="1800200" cy="5445224"/>
          </a:xfrm>
        </p:grpSpPr>
        <p:sp>
          <p:nvSpPr>
            <p:cNvPr id="30" name="Rettangolo arrotondato 29"/>
            <p:cNvSpPr/>
            <p:nvPr/>
          </p:nvSpPr>
          <p:spPr>
            <a:xfrm>
              <a:off x="3851920" y="1412776"/>
              <a:ext cx="1800200" cy="54452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7909" name="CasellaDiTesto 5"/>
            <p:cNvSpPr txBox="1">
              <a:spLocks noChangeArrowheads="1"/>
            </p:cNvSpPr>
            <p:nvPr/>
          </p:nvSpPr>
          <p:spPr bwMode="auto">
            <a:xfrm>
              <a:off x="3922762" y="1484313"/>
              <a:ext cx="16573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it-IT" sz="2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Ambito C</a:t>
              </a:r>
              <a:endParaRPr lang="it-IT" altLang="it-IT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890" name="Gruppo 24"/>
          <p:cNvGrpSpPr>
            <a:grpSpLocks/>
          </p:cNvGrpSpPr>
          <p:nvPr/>
        </p:nvGrpSpPr>
        <p:grpSpPr bwMode="auto">
          <a:xfrm>
            <a:off x="3995738" y="1341438"/>
            <a:ext cx="1800225" cy="5445125"/>
            <a:chOff x="3851920" y="1412776"/>
            <a:chExt cx="1800200" cy="5445224"/>
          </a:xfrm>
        </p:grpSpPr>
        <p:sp>
          <p:nvSpPr>
            <p:cNvPr id="20" name="Rettangolo arrotondato 19"/>
            <p:cNvSpPr/>
            <p:nvPr/>
          </p:nvSpPr>
          <p:spPr>
            <a:xfrm>
              <a:off x="3851920" y="1412776"/>
              <a:ext cx="1800200" cy="54452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7907" name="CasellaDiTesto 5"/>
            <p:cNvSpPr txBox="1">
              <a:spLocks noChangeArrowheads="1"/>
            </p:cNvSpPr>
            <p:nvPr/>
          </p:nvSpPr>
          <p:spPr bwMode="auto">
            <a:xfrm>
              <a:off x="3922762" y="1484313"/>
              <a:ext cx="16573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it-IT" sz="2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Ambito B</a:t>
              </a:r>
              <a:endParaRPr lang="it-IT" altLang="it-IT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891" name="Gruppo 25"/>
          <p:cNvGrpSpPr>
            <a:grpSpLocks/>
          </p:cNvGrpSpPr>
          <p:nvPr/>
        </p:nvGrpSpPr>
        <p:grpSpPr bwMode="auto">
          <a:xfrm>
            <a:off x="1476375" y="1341438"/>
            <a:ext cx="1800225" cy="5445125"/>
            <a:chOff x="3851920" y="1412776"/>
            <a:chExt cx="1800200" cy="5445224"/>
          </a:xfrm>
        </p:grpSpPr>
        <p:sp>
          <p:nvSpPr>
            <p:cNvPr id="27" name="Rettangolo arrotondato 26"/>
            <p:cNvSpPr/>
            <p:nvPr/>
          </p:nvSpPr>
          <p:spPr>
            <a:xfrm>
              <a:off x="3851920" y="1412776"/>
              <a:ext cx="1800200" cy="54452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7905" name="CasellaDiTesto 5"/>
            <p:cNvSpPr txBox="1">
              <a:spLocks noChangeArrowheads="1"/>
            </p:cNvSpPr>
            <p:nvPr/>
          </p:nvSpPr>
          <p:spPr bwMode="auto">
            <a:xfrm>
              <a:off x="3922762" y="1484313"/>
              <a:ext cx="16573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altLang="it-IT" sz="2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Ambito A</a:t>
              </a:r>
              <a:endParaRPr lang="it-IT" altLang="it-IT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0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</a:t>
            </a:r>
            <a:r>
              <a:rPr lang="it-IT" altLang="it-IT" sz="31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Azioni principali Corso e Osservatorio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6" name="Rettangolo arrotondato 5"/>
          <p:cNvSpPr/>
          <p:nvPr/>
        </p:nvSpPr>
        <p:spPr>
          <a:xfrm>
            <a:off x="250825" y="1989138"/>
            <a:ext cx="8785225" cy="18716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7895" name="CasellaDiTesto 5"/>
          <p:cNvSpPr txBox="1">
            <a:spLocks noChangeArrowheads="1"/>
          </p:cNvSpPr>
          <p:nvPr/>
        </p:nvSpPr>
        <p:spPr bwMode="auto">
          <a:xfrm>
            <a:off x="395288" y="1989138"/>
            <a:ext cx="83534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Corso</a:t>
            </a:r>
          </a:p>
          <a:p>
            <a:r>
              <a:rPr lang="it-IT" altLang="it-IT" i="1" u="sng">
                <a:latin typeface="Times New Roman" pitchFamily="18" charset="0"/>
                <a:cs typeface="Times New Roman" pitchFamily="18" charset="0"/>
              </a:rPr>
              <a:t>Attori e trama</a:t>
            </a:r>
            <a:r>
              <a:rPr lang="it-IT" altLang="it-IT">
                <a:latin typeface="Times New Roman" pitchFamily="18" charset="0"/>
                <a:cs typeface="Times New Roman" pitchFamily="18" charset="0"/>
              </a:rPr>
              <a:t>: fare incontrare competenti e sensibili, tradurre il loro implicito, darne forma, stimolare la loro vocazione all’impegno sociale e politico, orientarla verso forme di solidarietà partecipata</a:t>
            </a:r>
          </a:p>
          <a:p>
            <a:r>
              <a:rPr lang="it-IT" altLang="it-IT" i="1" u="sng">
                <a:latin typeface="Times New Roman" pitchFamily="18" charset="0"/>
                <a:cs typeface="Times New Roman" pitchFamily="18" charset="0"/>
              </a:rPr>
              <a:t>Scena</a:t>
            </a:r>
            <a:r>
              <a:rPr lang="it-IT" altLang="it-IT">
                <a:latin typeface="Times New Roman" pitchFamily="18" charset="0"/>
                <a:cs typeface="Times New Roman" pitchFamily="18" charset="0"/>
              </a:rPr>
              <a:t>: declinare ciascun ambito tematico in incontri di diverso focus formativo (teoria, istituzioni, emergenze), in modo da attivare spazi di responsabilità condivisa</a:t>
            </a:r>
          </a:p>
        </p:txBody>
      </p:sp>
      <p:sp>
        <p:nvSpPr>
          <p:cNvPr id="22" name="Rettangolo arrotondato 21"/>
          <p:cNvSpPr/>
          <p:nvPr/>
        </p:nvSpPr>
        <p:spPr>
          <a:xfrm>
            <a:off x="323850" y="5013325"/>
            <a:ext cx="8712200" cy="16557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grpSp>
        <p:nvGrpSpPr>
          <p:cNvPr id="37897" name="Gruppo 23"/>
          <p:cNvGrpSpPr>
            <a:grpSpLocks/>
          </p:cNvGrpSpPr>
          <p:nvPr/>
        </p:nvGrpSpPr>
        <p:grpSpPr bwMode="auto">
          <a:xfrm rot="-897134">
            <a:off x="742950" y="3998913"/>
            <a:ext cx="4195763" cy="1152525"/>
            <a:chOff x="3133965" y="3418997"/>
            <a:chExt cx="5256584" cy="1152128"/>
          </a:xfrm>
        </p:grpSpPr>
        <p:sp>
          <p:nvSpPr>
            <p:cNvPr id="13" name="Ovale 12"/>
            <p:cNvSpPr/>
            <p:nvPr/>
          </p:nvSpPr>
          <p:spPr>
            <a:xfrm>
              <a:off x="3133965" y="3418997"/>
              <a:ext cx="5256584" cy="115212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7903" name="CasellaDiTesto 6"/>
            <p:cNvSpPr txBox="1">
              <a:spLocks noChangeArrowheads="1"/>
            </p:cNvSpPr>
            <p:nvPr/>
          </p:nvSpPr>
          <p:spPr bwMode="auto">
            <a:xfrm>
              <a:off x="3591251" y="3730651"/>
              <a:ext cx="4324891" cy="39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65113" indent="-265113" algn="ctr"/>
              <a:r>
                <a:rPr lang="it-IT" altLang="it-IT" sz="2000" b="1">
                  <a:latin typeface="Times New Roman" pitchFamily="18" charset="0"/>
                  <a:cs typeface="Times New Roman" pitchFamily="18" charset="0"/>
                </a:rPr>
                <a:t>Laboratori</a:t>
              </a:r>
              <a:endParaRPr lang="it-IT" altLang="it-IT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898" name="CasellaDiTesto 5"/>
          <p:cNvSpPr txBox="1">
            <a:spLocks noChangeArrowheads="1"/>
          </p:cNvSpPr>
          <p:nvPr/>
        </p:nvSpPr>
        <p:spPr bwMode="auto">
          <a:xfrm>
            <a:off x="468313" y="5027613"/>
            <a:ext cx="84248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Osservatorio</a:t>
            </a:r>
          </a:p>
          <a:p>
            <a:r>
              <a:rPr lang="it-IT" altLang="it-IT" i="1" u="sng">
                <a:latin typeface="Times New Roman" pitchFamily="18" charset="0"/>
                <a:cs typeface="Times New Roman" pitchFamily="18" charset="0"/>
              </a:rPr>
              <a:t>Attori e trama</a:t>
            </a:r>
            <a:r>
              <a:rPr lang="it-IT" altLang="it-IT">
                <a:latin typeface="Times New Roman" pitchFamily="18" charset="0"/>
                <a:cs typeface="Times New Roman" pitchFamily="18" charset="0"/>
              </a:rPr>
              <a:t>: attivare operativamente i competenti disponibili, integrare competenze “trasversali” e tradurle in proposte di sviluppo solidale </a:t>
            </a:r>
          </a:p>
          <a:p>
            <a:r>
              <a:rPr lang="it-IT" altLang="it-IT" i="1" u="sng">
                <a:latin typeface="Times New Roman" pitchFamily="18" charset="0"/>
                <a:cs typeface="Times New Roman" pitchFamily="18" charset="0"/>
              </a:rPr>
              <a:t>Scena</a:t>
            </a:r>
            <a:r>
              <a:rPr lang="it-IT" altLang="it-IT">
                <a:latin typeface="Times New Roman" pitchFamily="18" charset="0"/>
                <a:cs typeface="Times New Roman" pitchFamily="18" charset="0"/>
              </a:rPr>
              <a:t>: inaugurare e fare funzionare uno spazio permanente di osservazione, vigilanza, controllo, stimolo, approfondimento, proposta, di dinamiche di convivenza umana</a:t>
            </a:r>
          </a:p>
        </p:txBody>
      </p:sp>
      <p:grpSp>
        <p:nvGrpSpPr>
          <p:cNvPr id="37899" name="Gruppo 23"/>
          <p:cNvGrpSpPr>
            <a:grpSpLocks/>
          </p:cNvGrpSpPr>
          <p:nvPr/>
        </p:nvGrpSpPr>
        <p:grpSpPr bwMode="auto">
          <a:xfrm rot="651221">
            <a:off x="4498975" y="3879850"/>
            <a:ext cx="4138613" cy="1152525"/>
            <a:chOff x="3133965" y="3418997"/>
            <a:chExt cx="5256584" cy="1152128"/>
          </a:xfrm>
        </p:grpSpPr>
        <p:sp>
          <p:nvSpPr>
            <p:cNvPr id="24" name="Ovale 23"/>
            <p:cNvSpPr/>
            <p:nvPr/>
          </p:nvSpPr>
          <p:spPr>
            <a:xfrm>
              <a:off x="3133965" y="3418997"/>
              <a:ext cx="5256584" cy="115212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37901" name="CasellaDiTesto 6"/>
            <p:cNvSpPr txBox="1">
              <a:spLocks noChangeArrowheads="1"/>
            </p:cNvSpPr>
            <p:nvPr/>
          </p:nvSpPr>
          <p:spPr bwMode="auto">
            <a:xfrm>
              <a:off x="3591252" y="3730650"/>
              <a:ext cx="4324891" cy="39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65113" indent="-265113" algn="ctr"/>
              <a:r>
                <a:rPr lang="it-IT" altLang="it-IT" sz="2000" b="1">
                  <a:latin typeface="Times New Roman" pitchFamily="18" charset="0"/>
                  <a:cs typeface="Times New Roman" pitchFamily="18" charset="0"/>
                </a:rPr>
                <a:t>Laboratori</a:t>
              </a:r>
              <a:endParaRPr lang="it-IT" altLang="it-IT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1476375" y="4941888"/>
            <a:ext cx="6443663" cy="1727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4716463" y="3284538"/>
            <a:ext cx="4032250" cy="15128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323850" y="3284538"/>
            <a:ext cx="4032250" cy="15128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107950" y="1341438"/>
            <a:ext cx="8820150" cy="13668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194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8672512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Il corso di formazione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38919" name="CasellaDiTesto 6"/>
          <p:cNvSpPr txBox="1">
            <a:spLocks noChangeArrowheads="1"/>
          </p:cNvSpPr>
          <p:nvPr/>
        </p:nvSpPr>
        <p:spPr bwMode="auto">
          <a:xfrm>
            <a:off x="971550" y="1446213"/>
            <a:ext cx="7056438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 algn="ctr"/>
            <a:r>
              <a:rPr lang="it-IT" altLang="it-IT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Ambiti tematici</a:t>
            </a:r>
            <a:r>
              <a:rPr lang="it-IT" altLang="it-IT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5113" indent="-265113" algn="ctr"/>
            <a:endParaRPr lang="it-IT" altLang="it-IT" sz="1700">
              <a:latin typeface="Times New Roman" pitchFamily="18" charset="0"/>
              <a:cs typeface="Times New Roman" pitchFamily="18" charset="0"/>
            </a:endParaRPr>
          </a:p>
          <a:p>
            <a:pPr marL="265113" indent="-265113" algn="ctr"/>
            <a:r>
              <a:rPr lang="it-IT" altLang="it-IT" sz="1700">
                <a:latin typeface="Times New Roman" pitchFamily="18" charset="0"/>
                <a:cs typeface="Times New Roman" pitchFamily="18" charset="0"/>
              </a:rPr>
              <a:t>Uomo, Economia, Ambiente, Famiglia, Lavoro, Società, Stato, Partiti, …</a:t>
            </a:r>
          </a:p>
        </p:txBody>
      </p:sp>
      <p:sp>
        <p:nvSpPr>
          <p:cNvPr id="38920" name="CasellaDiTesto 5"/>
          <p:cNvSpPr txBox="1">
            <a:spLocks noChangeArrowheads="1"/>
          </p:cNvSpPr>
          <p:nvPr/>
        </p:nvSpPr>
        <p:spPr bwMode="auto">
          <a:xfrm>
            <a:off x="395288" y="3429000"/>
            <a:ext cx="3889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7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Teoria </a:t>
            </a:r>
          </a:p>
          <a:p>
            <a:pPr algn="ctr"/>
            <a:r>
              <a:rPr lang="it-IT" altLang="it-IT">
                <a:latin typeface="Times New Roman" pitchFamily="18" charset="0"/>
                <a:cs typeface="Times New Roman" pitchFamily="18" charset="0"/>
              </a:rPr>
              <a:t>incontro-conferenza su valori relazionali umani e cristiani, con partecipazione aperta e dibattito</a:t>
            </a:r>
          </a:p>
        </p:txBody>
      </p:sp>
      <p:sp>
        <p:nvSpPr>
          <p:cNvPr id="38921" name="CasellaDiTesto 6"/>
          <p:cNvSpPr txBox="1">
            <a:spLocks noChangeArrowheads="1"/>
          </p:cNvSpPr>
          <p:nvPr/>
        </p:nvSpPr>
        <p:spPr bwMode="auto">
          <a:xfrm>
            <a:off x="4787900" y="3429000"/>
            <a:ext cx="388778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it-IT" altLang="it-IT" sz="17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Istituzioni</a:t>
            </a:r>
          </a:p>
          <a:p>
            <a:pPr marL="0" lvl="1" algn="ctr"/>
            <a:r>
              <a:rPr lang="it-IT" altLang="it-IT" sz="1700">
                <a:latin typeface="Times New Roman" pitchFamily="18" charset="0"/>
                <a:cs typeface="Times New Roman" pitchFamily="18" charset="0"/>
              </a:rPr>
              <a:t>incontro con esperto dell’ambito, con presentazione e </a:t>
            </a:r>
            <a:r>
              <a:rPr lang="it-IT" altLang="it-IT" sz="1700" i="1">
                <a:latin typeface="Times New Roman" pitchFamily="18" charset="0"/>
                <a:cs typeface="Times New Roman" pitchFamily="18" charset="0"/>
              </a:rPr>
              <a:t>brainstorming</a:t>
            </a:r>
            <a:r>
              <a:rPr lang="it-IT" altLang="it-IT" sz="1700">
                <a:latin typeface="Times New Roman" pitchFamily="18" charset="0"/>
                <a:cs typeface="Times New Roman" pitchFamily="18" charset="0"/>
              </a:rPr>
              <a:t> dei partecipanti su traccia predefinita</a:t>
            </a:r>
          </a:p>
        </p:txBody>
      </p:sp>
      <p:sp>
        <p:nvSpPr>
          <p:cNvPr id="38922" name="CasellaDiTesto 7"/>
          <p:cNvSpPr txBox="1">
            <a:spLocks noChangeArrowheads="1"/>
          </p:cNvSpPr>
          <p:nvPr/>
        </p:nvSpPr>
        <p:spPr bwMode="auto">
          <a:xfrm>
            <a:off x="1763713" y="5084763"/>
            <a:ext cx="56880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it-IT" altLang="it-IT" sz="17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Emergenze</a:t>
            </a:r>
            <a:endParaRPr lang="it-IT" altLang="it-IT" sz="1700">
              <a:latin typeface="Times New Roman" pitchFamily="18" charset="0"/>
              <a:cs typeface="Times New Roman" pitchFamily="18" charset="0"/>
            </a:endParaRPr>
          </a:p>
          <a:p>
            <a:pPr marL="0" lvl="1" algn="ctr"/>
            <a:r>
              <a:rPr lang="it-IT" altLang="it-IT" sz="1700">
                <a:latin typeface="Times New Roman" pitchFamily="18" charset="0"/>
                <a:cs typeface="Times New Roman" pitchFamily="18" charset="0"/>
              </a:rPr>
              <a:t>incontro-laboratorio, con  gruppi di lavoro facilitati da esperti/operatori dell’ambito; ciascun gruppo elabora una proposta di soluzione a specifici problemi locali sulla base di una traccia comune</a:t>
            </a:r>
          </a:p>
        </p:txBody>
      </p:sp>
      <p:sp>
        <p:nvSpPr>
          <p:cNvPr id="38923" name="CasellaDiTesto 9"/>
          <p:cNvSpPr txBox="1">
            <a:spLocks noChangeArrowheads="1"/>
          </p:cNvSpPr>
          <p:nvPr/>
        </p:nvSpPr>
        <p:spPr bwMode="auto">
          <a:xfrm>
            <a:off x="395288" y="2781300"/>
            <a:ext cx="806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Ogni ambito è declinato secondo tre diversi </a:t>
            </a:r>
            <a:r>
              <a:rPr lang="it-IT" altLang="it-IT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Focus formativi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8280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il Corso 2013-2014</a:t>
            </a:r>
            <a:endParaRPr lang="it-IT" altLang="it-IT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 flipV="1">
            <a:off x="468313" y="908050"/>
            <a:ext cx="45354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graphicFrame>
        <p:nvGraphicFramePr>
          <p:cNvPr id="39977" name="Group 41"/>
          <p:cNvGraphicFramePr>
            <a:graphicFrameLocks noGrp="1"/>
          </p:cNvGraphicFramePr>
          <p:nvPr/>
        </p:nvGraphicFramePr>
        <p:xfrm>
          <a:off x="0" y="1052513"/>
          <a:ext cx="9144000" cy="5734050"/>
        </p:xfrm>
        <a:graphic>
          <a:graphicData uri="http://schemas.openxmlformats.org/drawingml/2006/table">
            <a:tbl>
              <a:tblPr/>
              <a:tblGrid>
                <a:gridCol w="1258888"/>
                <a:gridCol w="2781300"/>
                <a:gridCol w="2513012"/>
                <a:gridCol w="25908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Ambito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Focus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UOMO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Gen-Feb 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Data, ora e luogo da stabilire</a:t>
                      </a:r>
                      <a:endParaRPr kumimoji="0" lang="it-IT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ECONOMIA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Mar-Apr 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Data, ora e luogo da stabilire</a:t>
                      </a:r>
                      <a:endParaRPr kumimoji="0" lang="it-IT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AMBIENTE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Mag-Giu 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Data, ora e luogo da stabilire</a:t>
                      </a:r>
                      <a:endParaRPr kumimoji="0" lang="it-IT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Teoria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Laici e credenti per la città: cercasi un fine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Rocco d</a:t>
                      </a:r>
                      <a:r>
                        <a:rPr kumimoji="0" lang="ja-JP" alt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’</a:t>
                      </a:r>
                      <a:r>
                        <a:rPr kumimoji="0" lang="it-IT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Ambrosio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(docente </a:t>
                      </a: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di Filosofia Politica, Pontificia Università Gregoriana  di Roma, direttore di </a:t>
                      </a: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Cercasi un fine</a:t>
                      </a:r>
                      <a:r>
                        <a:rPr kumimoji="0" lang="it-IT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)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ja-JP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Economia e politiche sociali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Marco Musella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(Professore di Economia Politica, Università di Napoli Federico II)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ja-JP" sz="1200" b="0" i="1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Valorizzazione del territorio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Lucio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Romano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(Presidente Commissione Senato Igiene e Sanità)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Istituzioni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Nuove forme di marginalità ed emarginazione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Giacomo Di Gennaro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(Professore di Sociologia Generale, Università di Napoli Federico II)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I beni per il Bene: esperienze e prospettive del territorio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Peppe Sottile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(Direttore Banca Etica Napoli)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ja-JP" sz="1200" b="0" i="1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Custodi e non padroni del creato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Luigi Fusco Girard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</a:t>
                      </a: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Professore di Economia ed Estimo Ambientale, Università di Napoli Federico II)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8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Emergenze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Per un welfare comunitario e solidale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Genoveffo Pirozzi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(Insegnante, esperto di formazione per il terzo settore)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ja-JP" sz="1200" b="0" i="1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Esperienze e idee di economia solidale dal basso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Paolo Caputo</a:t>
                      </a:r>
                      <a:endParaRPr kumimoji="0" lang="it-IT" altLang="ja-JP" sz="12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(Economista, esperto di imprenditoria dal basso)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Dalla gestione provinciale a comunale del ciclo integrato dei rifiuti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Ugo Leone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/>
                          <a:cs typeface="ＭＳ Ｐゴシック"/>
                        </a:rPr>
                        <a:t>(Professore di Diritto Amministrativo, Università di Napoli Federico II)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ctrTitle"/>
          </p:nvPr>
        </p:nvSpPr>
        <p:spPr>
          <a:xfrm>
            <a:off x="395288" y="404813"/>
            <a:ext cx="8280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iscrizioni al Corso</a:t>
            </a:r>
            <a:endParaRPr lang="it-IT" altLang="it-IT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 flipV="1">
            <a:off x="468313" y="1196975"/>
            <a:ext cx="45354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9220" name="CasellaDiTesto 6"/>
          <p:cNvSpPr txBox="1">
            <a:spLocks noChangeArrowheads="1"/>
          </p:cNvSpPr>
          <p:nvPr/>
        </p:nvSpPr>
        <p:spPr bwMode="auto">
          <a:xfrm>
            <a:off x="250825" y="1196975"/>
            <a:ext cx="864235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Aft>
                <a:spcPts val="600"/>
              </a:spcAft>
              <a:buFont typeface="Arial" charset="0"/>
              <a:buChar char="•"/>
            </a:pPr>
            <a:r>
              <a:rPr lang="it-IT" altLang="it-IT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L’iscrizione al Corso 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avviene versando la quota di partecipazione: 20 €  per partecipanti con età fino a 30 anni, 30 € oltre i 31 anni, o una quota a piacere superiore a 30 € per membri sostenitori. </a:t>
            </a:r>
          </a:p>
          <a:p>
            <a:pPr marL="265113" indent="-265113">
              <a:buFont typeface="Arial" charset="0"/>
              <a:buChar char="•"/>
            </a:pP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altLang="it-IT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versamento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 può essere effettuato tramite </a:t>
            </a:r>
          </a:p>
          <a:p>
            <a:pPr marL="722313" lvl="1" indent="-265113">
              <a:buFont typeface="Courier New" pitchFamily="49" charset="0"/>
              <a:buChar char="o"/>
            </a:pP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bonifico bancario su conto IBAN: </a:t>
            </a:r>
            <a:r>
              <a:rPr lang="en-US" altLang="it-IT" sz="2000">
                <a:latin typeface="Times New Roman" pitchFamily="18" charset="0"/>
                <a:cs typeface="Times New Roman" pitchFamily="18" charset="0"/>
              </a:rPr>
              <a:t>IT65S0101074790100000004019 intestato a ISSR San Paolo, specificando la causale “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Iscrizione SFISP 2014, Nome Cognome</a:t>
            </a:r>
            <a:r>
              <a:rPr lang="en-US" altLang="it-IT" sz="2000">
                <a:latin typeface="Times New Roman" pitchFamily="18" charset="0"/>
                <a:cs typeface="Times New Roman" pitchFamily="18" charset="0"/>
              </a:rPr>
              <a:t>” oppure</a:t>
            </a:r>
          </a:p>
          <a:p>
            <a:pPr marL="722313" lvl="1" indent="-265113">
              <a:spcAft>
                <a:spcPts val="600"/>
              </a:spcAft>
              <a:buFont typeface="Courier New" pitchFamily="49" charset="0"/>
              <a:buChar char="o"/>
            </a:pP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pagamento diretto da effettuare presso la segreteria dell’ISSR San Paolo con sede al P.I.M.E. di Trentola-Ducenta.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L’iscrizione va completata con </a:t>
            </a:r>
            <a:r>
              <a:rPr lang="it-IT" altLang="it-IT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l’invio della scheda 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disponibile sul sito 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  <a:hlinkClick r:id="rId2"/>
              </a:rPr>
              <a:t>www.diocesiaversa.it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 all’indirizzo email 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  <a:hlinkClick r:id="rId3"/>
              </a:rPr>
              <a:t>sfisp@diocesiaversa.it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, specificando di avere effettuato il pagamento della quota di iscrizione</a:t>
            </a:r>
          </a:p>
        </p:txBody>
      </p:sp>
      <p:pic>
        <p:nvPicPr>
          <p:cNvPr id="40964" name="Immagine 2"/>
          <p:cNvPicPr>
            <a:picLocks noChangeAspect="1"/>
          </p:cNvPicPr>
          <p:nvPr/>
        </p:nvPicPr>
        <p:blipFill>
          <a:blip r:embed="rId4"/>
          <a:srcRect l="19836" t="10023" r="19881" b="13290"/>
          <a:stretch>
            <a:fillRect/>
          </a:stretch>
        </p:blipFill>
        <p:spPr bwMode="auto">
          <a:xfrm rot="-1671819">
            <a:off x="7840663" y="-53975"/>
            <a:ext cx="10969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ctrTitle"/>
          </p:nvPr>
        </p:nvSpPr>
        <p:spPr>
          <a:xfrm>
            <a:off x="395288" y="404813"/>
            <a:ext cx="8280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Alcuni prossimi appuntamenti</a:t>
            </a:r>
            <a:endParaRPr lang="it-IT" altLang="it-IT" sz="24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 flipV="1">
            <a:off x="468313" y="1196975"/>
            <a:ext cx="45354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9220" name="CasellaDiTesto 6"/>
          <p:cNvSpPr txBox="1">
            <a:spLocks noChangeArrowheads="1"/>
          </p:cNvSpPr>
          <p:nvPr/>
        </p:nvSpPr>
        <p:spPr bwMode="auto">
          <a:xfrm>
            <a:off x="395288" y="1628775"/>
            <a:ext cx="842327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ja-JP" sz="2000">
                <a:latin typeface="Times New Roman" pitchFamily="18" charset="0"/>
                <a:cs typeface="Times New Roman" pitchFamily="18" charset="0"/>
              </a:rPr>
              <a:t>Nov-Dic 2013: presentazi </a:t>
            </a:r>
            <a:r>
              <a:rPr lang="it-IT" altLang="ja-JP" b="1" i="1">
                <a:solidFill>
                  <a:srgbClr val="000000"/>
                </a:solidFill>
              </a:rPr>
              <a:t>Data, ora e luogo da stabilire</a:t>
            </a:r>
            <a:r>
              <a:rPr lang="it-IT" altLang="ja-JP"/>
              <a:t> </a:t>
            </a:r>
            <a:r>
              <a:rPr lang="it-IT" altLang="ja-JP" sz="2000">
                <a:latin typeface="Times New Roman" pitchFamily="18" charset="0"/>
                <a:cs typeface="Times New Roman" pitchFamily="18" charset="0"/>
              </a:rPr>
              <a:t>one della SFISP e del Corso.</a:t>
            </a:r>
            <a:endParaRPr lang="it-IT" altLang="it-IT" sz="2000">
              <a:latin typeface="Times New Roman" pitchFamily="18" charset="0"/>
              <a:cs typeface="Times New Roman" pitchFamily="18" charset="0"/>
            </a:endParaRP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000" b="1">
                <a:latin typeface="Times New Roman" pitchFamily="18" charset="0"/>
                <a:cs typeface="Times New Roman" pitchFamily="18" charset="0"/>
              </a:rPr>
              <a:t>Venerdì 29 Novembre 2013, ore 18:30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, presso il Seminario di Aversa: incontro del GdC con i rappresentanti di enti, agenzie e associazioni ad extra per confrontarsi sulle strategie della SFISP.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ja-JP" sz="2000">
                <a:latin typeface="Times New Roman" pitchFamily="18" charset="0"/>
                <a:cs typeface="Times New Roman" pitchFamily="18" charset="0"/>
              </a:rPr>
              <a:t>Nov-Dic 2013: </a:t>
            </a: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Incontri dei Promoters nelle zone pastorali</a:t>
            </a:r>
          </a:p>
          <a:p>
            <a:pPr marL="265113" indent="-265113">
              <a:spcAft>
                <a:spcPts val="1200"/>
              </a:spcAft>
              <a:buFont typeface="Arial" charset="0"/>
              <a:buChar char="•"/>
            </a:pPr>
            <a:r>
              <a:rPr lang="it-IT" altLang="it-IT" sz="2000">
                <a:latin typeface="Times New Roman" pitchFamily="18" charset="0"/>
                <a:cs typeface="Times New Roman" pitchFamily="18" charset="0"/>
              </a:rPr>
              <a:t>Gen-Giu 2014: svolgimento del Corso 2013-2014 della SFISP con 10 incontri itineranti sul territorio della diocesi.</a:t>
            </a:r>
          </a:p>
        </p:txBody>
      </p:sp>
      <p:pic>
        <p:nvPicPr>
          <p:cNvPr id="41988" name="Immagine 2"/>
          <p:cNvPicPr>
            <a:picLocks noChangeAspect="1"/>
          </p:cNvPicPr>
          <p:nvPr/>
        </p:nvPicPr>
        <p:blipFill>
          <a:blip r:embed="rId2"/>
          <a:srcRect l="19836" t="10023" r="19881" b="13290"/>
          <a:stretch>
            <a:fillRect/>
          </a:stretch>
        </p:blipFill>
        <p:spPr bwMode="auto">
          <a:xfrm rot="-1671819">
            <a:off x="7840663" y="-53975"/>
            <a:ext cx="10969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8280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Una storiella</a:t>
            </a:r>
            <a:endParaRPr lang="it-IT" altLang="it-IT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 flipV="1">
            <a:off x="468313" y="908050"/>
            <a:ext cx="45354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22532" name="CasellaDiTesto 5"/>
          <p:cNvSpPr txBox="1">
            <a:spLocks noChangeArrowheads="1"/>
          </p:cNvSpPr>
          <p:nvPr/>
        </p:nvSpPr>
        <p:spPr bwMode="auto">
          <a:xfrm>
            <a:off x="395288" y="1052513"/>
            <a:ext cx="84248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it-IT" altLang="it-IT" sz="2400" i="1">
                <a:latin typeface="Times New Roman" pitchFamily="18" charset="0"/>
                <a:cs typeface="Times New Roman" pitchFamily="18" charset="0"/>
              </a:rPr>
              <a:t>Un ragazzo stava annegando in un fiume e gridava aiuto. </a:t>
            </a:r>
          </a:p>
          <a:p>
            <a:pPr>
              <a:lnSpc>
                <a:spcPct val="150000"/>
              </a:lnSpc>
            </a:pPr>
            <a:r>
              <a:rPr lang="it-IT" altLang="it-IT" sz="2400" i="1">
                <a:latin typeface="Times New Roman" pitchFamily="18" charset="0"/>
                <a:cs typeface="Times New Roman" pitchFamily="18" charset="0"/>
              </a:rPr>
              <a:t>Un passante si gettò nel fiume e gli salvò la vita.</a:t>
            </a:r>
          </a:p>
          <a:p>
            <a:pPr>
              <a:lnSpc>
                <a:spcPct val="150000"/>
              </a:lnSpc>
            </a:pPr>
            <a:r>
              <a:rPr lang="it-IT" altLang="it-IT" sz="2400" i="1">
                <a:latin typeface="Times New Roman" pitchFamily="18" charset="0"/>
                <a:cs typeface="Times New Roman" pitchFamily="18" charset="0"/>
              </a:rPr>
              <a:t>Mentre l’uomo stava per andarsene, il ragazzo disse: «Grazie». L’uomo domandò: «Di cosa?». </a:t>
            </a:r>
          </a:p>
          <a:p>
            <a:pPr>
              <a:lnSpc>
                <a:spcPct val="150000"/>
              </a:lnSpc>
            </a:pPr>
            <a:r>
              <a:rPr lang="it-IT" altLang="it-IT" sz="2400" i="1">
                <a:latin typeface="Times New Roman" pitchFamily="18" charset="0"/>
                <a:cs typeface="Times New Roman" pitchFamily="18" charset="0"/>
              </a:rPr>
              <a:t>Il ragazzo rispose: «Di avermi salvato la vita». </a:t>
            </a:r>
          </a:p>
          <a:p>
            <a:pPr>
              <a:lnSpc>
                <a:spcPct val="150000"/>
              </a:lnSpc>
            </a:pPr>
            <a:r>
              <a:rPr lang="it-IT" altLang="it-IT" sz="2400" i="1">
                <a:latin typeface="Times New Roman" pitchFamily="18" charset="0"/>
                <a:cs typeface="Times New Roman" pitchFamily="18" charset="0"/>
              </a:rPr>
              <a:t>L’uomo guardò il ragazzo negli occhi e replicò: «Figliolo, crescendo fa’ in modo che la tua vita sia degna di essere salvata».</a:t>
            </a:r>
          </a:p>
          <a:p>
            <a:endParaRPr lang="it-IT" altLang="it-IT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>
                <a:hlinkClick r:id="rId2"/>
              </a:rPr>
              <a:t>Questo è il link del video che ho scaricato</a:t>
            </a:r>
          </a:p>
          <a:p>
            <a:pPr algn="ctr">
              <a:defRPr/>
            </a:pPr>
            <a:r>
              <a:rPr lang="it-IT">
                <a:hlinkClick r:id="rId2"/>
              </a:rPr>
              <a:t>http</a:t>
            </a:r>
            <a:r>
              <a:rPr lang="it-IT" dirty="0">
                <a:hlinkClick r:id="rId2"/>
              </a:rPr>
              <a:t>://www.youtube.com/watch?v=OeDP9rbBamw</a:t>
            </a:r>
            <a:endParaRPr lang="it-IT" dirty="0"/>
          </a:p>
        </p:txBody>
      </p:sp>
      <p:cxnSp>
        <p:nvCxnSpPr>
          <p:cNvPr id="6" name="Connettore 1 5"/>
          <p:cNvCxnSpPr>
            <a:cxnSpLocks noChangeShapeType="1"/>
          </p:cNvCxnSpPr>
          <p:nvPr/>
        </p:nvCxnSpPr>
        <p:spPr bwMode="auto">
          <a:xfrm flipV="1">
            <a:off x="468313" y="908050"/>
            <a:ext cx="45354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45059" name="Sottotitolo 2"/>
          <p:cNvSpPr txBox="1">
            <a:spLocks/>
          </p:cNvSpPr>
          <p:nvPr/>
        </p:nvSpPr>
        <p:spPr bwMode="auto">
          <a:xfrm>
            <a:off x="0" y="5949950"/>
            <a:ext cx="89646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altLang="it-IT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sfisp@diocesiaversa.it</a:t>
            </a:r>
            <a:endParaRPr lang="it-IT" altLang="it-IT" sz="2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it-IT" altLang="it-IT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www.diocesiaversa.it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16386" name="CasellaDiTesto 6"/>
          <p:cNvSpPr txBox="1">
            <a:spLocks noChangeArrowheads="1"/>
          </p:cNvSpPr>
          <p:nvPr/>
        </p:nvSpPr>
        <p:spPr bwMode="auto">
          <a:xfrm>
            <a:off x="538163" y="1689100"/>
            <a:ext cx="489743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it-IT" sz="280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Oggi, ancora più che in passato, è necessaria una politica vera, è necessario un intelligente dialogo civile, un confronto sincero e attento alla ricerca delle possibilità più efficaci per il progresso comune.</a:t>
            </a:r>
            <a:r>
              <a:rPr lang="ja-JP" altLang="it-IT" sz="280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ja-JP" sz="2400">
                <a:latin typeface="Times New Roman" pitchFamily="18" charset="0"/>
                <a:cs typeface="Times New Roman" pitchFamily="18" charset="0"/>
              </a:rPr>
              <a:t>(*)</a:t>
            </a:r>
          </a:p>
        </p:txBody>
      </p:sp>
      <p:sp>
        <p:nvSpPr>
          <p:cNvPr id="6" name="CasellaDiTesto 6"/>
          <p:cNvSpPr txBox="1">
            <a:spLocks noChangeArrowheads="1"/>
          </p:cNvSpPr>
          <p:nvPr/>
        </p:nvSpPr>
        <p:spPr bwMode="auto">
          <a:xfrm>
            <a:off x="0" y="607536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altLang="it-IT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(*) </a:t>
            </a:r>
            <a:r>
              <a:rPr lang="it-IT" altLang="it-IT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Chiamati a custodire la vita</a:t>
            </a:r>
            <a:r>
              <a:rPr lang="it-IT" altLang="it-IT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Lettera del Vescovo Angelo Spinillo ai fratelli nella fede ed agli uomini di buona volontà, Anno pastorale 2013-2014, p. 12</a:t>
            </a:r>
            <a:endParaRPr lang="it-IT" altLang="it-IT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</a:t>
            </a:r>
            <a:r>
              <a:rPr lang="it-IT" altLang="it-IT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Scuola di Formazione all’Impegno Sociale e Politico</a:t>
            </a:r>
            <a:endParaRPr lang="it-IT" altLang="it-IT" sz="32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1498600"/>
            <a:ext cx="3298825" cy="32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18434" name="CasellaDiTesto 6"/>
          <p:cNvSpPr txBox="1">
            <a:spLocks noChangeArrowheads="1"/>
          </p:cNvSpPr>
          <p:nvPr/>
        </p:nvSpPr>
        <p:spPr bwMode="auto">
          <a:xfrm>
            <a:off x="250825" y="1700213"/>
            <a:ext cx="57626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>
              <a:spcAft>
                <a:spcPts val="1200"/>
              </a:spcAft>
              <a:buFont typeface="Arial" charset="0"/>
              <a:buChar char="•"/>
            </a:pP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Le ragioni e i motivi dell’intervento</a:t>
            </a:r>
          </a:p>
          <a:p>
            <a:pPr marL="185738" indent="-185738">
              <a:spcAft>
                <a:spcPts val="1200"/>
              </a:spcAft>
              <a:buFont typeface="Arial" charset="0"/>
              <a:buChar char="•"/>
            </a:pP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Gli obiettivi</a:t>
            </a:r>
          </a:p>
          <a:p>
            <a:pPr marL="185738" indent="-185738">
              <a:spcAft>
                <a:spcPts val="1200"/>
              </a:spcAft>
              <a:buFont typeface="Arial" charset="0"/>
              <a:buChar char="•"/>
            </a:pP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La squadra: Comitato Scientifico, Gruppo di Coordinamento e Promoters</a:t>
            </a:r>
          </a:p>
          <a:p>
            <a:pPr marL="185738" indent="-185738">
              <a:spcAft>
                <a:spcPts val="1200"/>
              </a:spcAft>
              <a:buFont typeface="Arial" charset="0"/>
              <a:buChar char="•"/>
            </a:pPr>
            <a:r>
              <a:rPr lang="it-IT" altLang="ja-JP" sz="2800">
                <a:latin typeface="Times New Roman" pitchFamily="18" charset="0"/>
                <a:cs typeface="Times New Roman" pitchFamily="18" charset="0"/>
              </a:rPr>
              <a:t>Le azioni: il Corso e l’Osservatorio</a:t>
            </a:r>
          </a:p>
        </p:txBody>
      </p:sp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</a:t>
            </a:r>
            <a:r>
              <a:rPr lang="it-IT" altLang="it-IT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Scuola di Formazione all’Impegno Sociale e Politico</a:t>
            </a:r>
            <a:endParaRPr lang="it-IT" altLang="it-IT" sz="32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1498600"/>
            <a:ext cx="3298825" cy="32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Le ragioni dell’intervento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20483" name="CasellaDiTesto 6"/>
          <p:cNvSpPr txBox="1">
            <a:spLocks noChangeArrowheads="1"/>
          </p:cNvSpPr>
          <p:nvPr/>
        </p:nvSpPr>
        <p:spPr bwMode="auto">
          <a:xfrm>
            <a:off x="395288" y="2565400"/>
            <a:ext cx="44640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600"/>
              </a:spcAft>
              <a:buFont typeface="Lucida Sans Unicode" pitchFamily="34" charset="0"/>
              <a:buAutoNum type="arabicPeriod"/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Mancato rispetto della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dignità della persona umana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 e carenza di esercizio dei suoi diritti fondamentali.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04268">
            <a:off x="4981575" y="1673225"/>
            <a:ext cx="3746500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Le ragioni dell’intervento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22531" name="CasellaDiTesto 6"/>
          <p:cNvSpPr txBox="1">
            <a:spLocks noChangeArrowheads="1"/>
          </p:cNvSpPr>
          <p:nvPr/>
        </p:nvSpPr>
        <p:spPr bwMode="auto">
          <a:xfrm>
            <a:off x="4572000" y="1844675"/>
            <a:ext cx="40322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600"/>
              </a:spcAft>
              <a:buFont typeface="Lucida Sans Unicode" pitchFamily="34" charset="0"/>
              <a:buAutoNum type="arabicPeriod" startAt="2"/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Crisi di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fiducia e speranza 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dei ceti più deboli e marginali, labili prospettive di crescita personale e di valorizzazione dell’ambiente umano (territorio saccheggiato-svenduto più che amministrato-governato).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85273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1268413"/>
            <a:ext cx="1981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Le ragioni dell’intervento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24579" name="CasellaDiTesto 6"/>
          <p:cNvSpPr txBox="1">
            <a:spLocks noChangeArrowheads="1"/>
          </p:cNvSpPr>
          <p:nvPr/>
        </p:nvSpPr>
        <p:spPr bwMode="auto">
          <a:xfrm>
            <a:off x="323850" y="1484313"/>
            <a:ext cx="46069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600"/>
              </a:spcAft>
              <a:buFont typeface="Lucida Sans Unicode" pitchFamily="34" charset="0"/>
              <a:buAutoNum type="arabicPeriod" startAt="3"/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Carenza di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risposte solidali e condivise 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ai maggiori problemi civici-politici (illegalità diffusa, micro-delinquenza e criminalità organizzata, scarsa protezione dei deboli, allarmante situazione igienico-sanitaria, degrado ambientale, scelte politiche non partecipate).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rcRect b="21744"/>
          <a:stretch>
            <a:fillRect/>
          </a:stretch>
        </p:blipFill>
        <p:spPr bwMode="auto">
          <a:xfrm>
            <a:off x="4932363" y="1916113"/>
            <a:ext cx="3887787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motivi dell’intervento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26627" name="CasellaDiTesto 6"/>
          <p:cNvSpPr txBox="1">
            <a:spLocks noChangeArrowheads="1"/>
          </p:cNvSpPr>
          <p:nvPr/>
        </p:nvSpPr>
        <p:spPr bwMode="auto">
          <a:xfrm>
            <a:off x="3203575" y="1746250"/>
            <a:ext cx="5616575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Dall’anno della fede all’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anno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it-IT" altLang="it-IT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speranza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Aft>
                <a:spcPts val="1800"/>
              </a:spcAft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19 Marzo 2014: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venti</a:t>
            </a:r>
            <a:r>
              <a:rPr lang="it-IT" altLang="it-IT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anni dall’assassinio di don Peppino Diana. </a:t>
            </a:r>
          </a:p>
          <a:p>
            <a:pPr>
              <a:spcAft>
                <a:spcPts val="1800"/>
              </a:spcAft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Le SFISP sono già attive in molte diocesi italiane: è ora di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accenderla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 anche ad Aversa.</a:t>
            </a:r>
          </a:p>
          <a:p>
            <a:pPr>
              <a:spcAft>
                <a:spcPts val="1800"/>
              </a:spcAft>
            </a:pP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ancora …</a:t>
            </a:r>
          </a:p>
        </p:txBody>
      </p:sp>
      <p:pic>
        <p:nvPicPr>
          <p:cNvPr id="14341" name="Immagin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700213"/>
            <a:ext cx="2862262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ctrTitle"/>
          </p:nvPr>
        </p:nvSpPr>
        <p:spPr>
          <a:xfrm>
            <a:off x="471488" y="4048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Gli obiettivi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1196975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5124" name="CasellaDiTesto 6"/>
          <p:cNvSpPr txBox="1">
            <a:spLocks noChangeArrowheads="1"/>
          </p:cNvSpPr>
          <p:nvPr/>
        </p:nvSpPr>
        <p:spPr bwMode="auto">
          <a:xfrm>
            <a:off x="468313" y="1412875"/>
            <a:ext cx="7056437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Aft>
                <a:spcPts val="600"/>
              </a:spcAft>
              <a:buFont typeface="Arial" charset="0"/>
              <a:buChar char="•"/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Contribuire alla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formazione di persone 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impegnate e di cittadini coscienti-responsabili, che guardino alla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 come a un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luogo di espressione della dignità umana 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e di perseguimento del bene comune.</a:t>
            </a:r>
          </a:p>
          <a:p>
            <a:pPr marL="265113" indent="-265113">
              <a:spcAft>
                <a:spcPts val="600"/>
              </a:spcAft>
              <a:buFont typeface="Arial" charset="0"/>
              <a:buChar char="•"/>
            </a:pP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Stimolare </a:t>
            </a: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it-IT" altLang="ja-JP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ampliamento della responsabilità </a:t>
            </a:r>
            <a:r>
              <a:rPr lang="it-IT" altLang="ja-JP" sz="2200">
                <a:latin typeface="Times New Roman" pitchFamily="18" charset="0"/>
                <a:cs typeface="Times New Roman" pitchFamily="18" charset="0"/>
              </a:rPr>
              <a:t>personale e il concreto esercizio dei diritti civili attraverso l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it-IT" altLang="ja-JP" sz="2200">
                <a:latin typeface="Times New Roman" pitchFamily="18" charset="0"/>
                <a:cs typeface="Times New Roman" pitchFamily="18" charset="0"/>
              </a:rPr>
              <a:t>appropriazione e l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it-IT" altLang="ja-JP" sz="2200">
                <a:latin typeface="Times New Roman" pitchFamily="18" charset="0"/>
                <a:cs typeface="Times New Roman" pitchFamily="18" charset="0"/>
              </a:rPr>
              <a:t>uso di </a:t>
            </a:r>
            <a:r>
              <a:rPr lang="it-IT" altLang="ja-JP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adeguati strumenti culturali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.</a:t>
            </a:r>
            <a:endParaRPr lang="it-IT" altLang="ja-JP" sz="2200">
              <a:latin typeface="Times New Roman" pitchFamily="18" charset="0"/>
              <a:cs typeface="Times New Roman" pitchFamily="18" charset="0"/>
            </a:endParaRPr>
          </a:p>
          <a:p>
            <a:pPr marL="265113" indent="-265113">
              <a:spcAft>
                <a:spcPts val="600"/>
              </a:spcAft>
              <a:buFont typeface="Arial" charset="0"/>
              <a:buChar char="•"/>
            </a:pPr>
            <a:r>
              <a:rPr lang="it-IT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Creare </a:t>
            </a:r>
            <a:r>
              <a:rPr lang="ja-JP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spazi</a:t>
            </a:r>
            <a:r>
              <a:rPr lang="ja-JP" altLang="it-IT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altLang="ja-JP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ja-JP" sz="2200">
                <a:latin typeface="Times New Roman" pitchFamily="18" charset="0"/>
                <a:cs typeface="Times New Roman" pitchFamily="18" charset="0"/>
              </a:rPr>
              <a:t>che favoriscano l</a:t>
            </a:r>
            <a:r>
              <a:rPr lang="it-IT" altLang="it-IT" sz="22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it-IT" altLang="ja-JP" sz="2200">
                <a:latin typeface="Times New Roman" pitchFamily="18" charset="0"/>
                <a:cs typeface="Times New Roman" pitchFamily="18" charset="0"/>
              </a:rPr>
              <a:t>elaborazione di proposte praticabili di sviluppo umano e di valorizzazione del territorio.</a:t>
            </a:r>
            <a:endParaRPr lang="it-IT" altLang="it-IT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CasellaDiTesto 6"/>
          <p:cNvSpPr txBox="1">
            <a:spLocks noChangeArrowheads="1"/>
          </p:cNvSpPr>
          <p:nvPr/>
        </p:nvSpPr>
        <p:spPr bwMode="auto">
          <a:xfrm>
            <a:off x="0" y="5967413"/>
            <a:ext cx="91440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it-IT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8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Sensibilizzare i competenti e dare competenze ai sensibili</a:t>
            </a:r>
            <a:r>
              <a:rPr lang="ja-JP" altLang="it-IT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it-IT" altLang="ja-JP" sz="28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it-IT" altLang="it-IT" sz="1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(Leonardo Becchetti, 2013)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7150" y="-80963"/>
            <a:ext cx="2736850" cy="298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ctrTitle"/>
          </p:nvPr>
        </p:nvSpPr>
        <p:spPr>
          <a:xfrm>
            <a:off x="471488" y="188913"/>
            <a:ext cx="7772400" cy="7207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altLang="it-IT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SFISP: La squadra</a:t>
            </a:r>
          </a:p>
        </p:txBody>
      </p:sp>
      <p:cxnSp>
        <p:nvCxnSpPr>
          <p:cNvPr id="5" name="Connettore 1 4"/>
          <p:cNvCxnSpPr>
            <a:cxnSpLocks noChangeShapeType="1"/>
          </p:cNvCxnSpPr>
          <p:nvPr/>
        </p:nvCxnSpPr>
        <p:spPr bwMode="auto">
          <a:xfrm>
            <a:off x="468313" y="908050"/>
            <a:ext cx="46799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</p:cxnSp>
      <p:sp>
        <p:nvSpPr>
          <p:cNvPr id="6148" name="CasellaDiTesto 6"/>
          <p:cNvSpPr txBox="1">
            <a:spLocks noChangeArrowheads="1"/>
          </p:cNvSpPr>
          <p:nvPr/>
        </p:nvSpPr>
        <p:spPr bwMode="auto">
          <a:xfrm>
            <a:off x="1692275" y="1903413"/>
            <a:ext cx="7451725" cy="14001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22313" indent="-26511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79513" indent="-2651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000" b="1" i="1" dirty="0" smtClean="0">
                <a:latin typeface="Times New Roman" pitchFamily="18" charset="0"/>
                <a:cs typeface="Times New Roman" pitchFamily="18" charset="0"/>
              </a:rPr>
              <a:t>CS: Comitato Scientifico</a:t>
            </a:r>
            <a:endParaRPr lang="it-IT" alt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È </a:t>
            </a:r>
            <a:r>
              <a:rPr lang="it-IT" altLang="ja-JP" sz="2000" dirty="0" smtClean="0">
                <a:latin typeface="Times New Roman" pitchFamily="18" charset="0"/>
                <a:cs typeface="Times New Roman" pitchFamily="18" charset="0"/>
              </a:rPr>
              <a:t>organo di garanzia</a:t>
            </a:r>
            <a:r>
              <a:rPr lang="ja-JP" alt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ja-JP" sz="2000" dirty="0" smtClean="0">
                <a:latin typeface="Times New Roman" pitchFamily="18" charset="0"/>
                <a:cs typeface="Times New Roman" pitchFamily="18" charset="0"/>
              </a:rPr>
              <a:t>della congruità scientifico-pastorale e di verifica degli indirizzi strategici; è presieduto dal Vescovo e costituito da figure di alto profilo culturale, ecclesiale e civile con competenze territoriali</a:t>
            </a:r>
          </a:p>
        </p:txBody>
      </p:sp>
      <p:sp>
        <p:nvSpPr>
          <p:cNvPr id="6" name="CasellaDiTesto 6"/>
          <p:cNvSpPr txBox="1">
            <a:spLocks noChangeArrowheads="1"/>
          </p:cNvSpPr>
          <p:nvPr/>
        </p:nvSpPr>
        <p:spPr bwMode="auto">
          <a:xfrm>
            <a:off x="1692275" y="3479800"/>
            <a:ext cx="7451725" cy="146208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22313" indent="-26511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79513" indent="-2651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200" b="1" i="1" dirty="0" err="1" smtClean="0">
                <a:latin typeface="Times New Roman" pitchFamily="18" charset="0"/>
                <a:cs typeface="Times New Roman" pitchFamily="18" charset="0"/>
              </a:rPr>
              <a:t>GdC</a:t>
            </a:r>
            <a:r>
              <a:rPr lang="it-IT" altLang="it-IT" sz="2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altLang="it-IT" sz="2200" b="1" i="1" dirty="0" smtClean="0">
                <a:latin typeface="Times New Roman" pitchFamily="18" charset="0"/>
                <a:cs typeface="Times New Roman" pitchFamily="18" charset="0"/>
              </a:rPr>
              <a:t>Gruppo di Coordinamento</a:t>
            </a:r>
            <a:r>
              <a:rPr lang="it-IT" altLang="it-IT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alt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È costituito da </a:t>
            </a:r>
            <a:r>
              <a:rPr lang="it-IT" altLang="it-IT" sz="2000" i="1" dirty="0" smtClean="0">
                <a:latin typeface="Times New Roman" pitchFamily="18" charset="0"/>
                <a:cs typeface="Times New Roman" pitchFamily="18" charset="0"/>
              </a:rPr>
              <a:t>membri permanenti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 (assistente, segreteria organizzativa, relazioni con enti e associazioni </a:t>
            </a:r>
            <a:r>
              <a:rPr lang="it-IT" altLang="it-IT" sz="2000" i="1" dirty="0" smtClean="0">
                <a:latin typeface="Times New Roman" pitchFamily="18" charset="0"/>
                <a:cs typeface="Times New Roman" pitchFamily="18" charset="0"/>
              </a:rPr>
              <a:t>ad extra e ad </a:t>
            </a:r>
            <a:r>
              <a:rPr lang="it-IT" altLang="it-IT" sz="2000" i="1" dirty="0" err="1" smtClean="0">
                <a:latin typeface="Times New Roman" pitchFamily="18" charset="0"/>
                <a:cs typeface="Times New Roman" pitchFamily="18" charset="0"/>
              </a:rPr>
              <a:t>intra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, e col CS); il </a:t>
            </a:r>
            <a:r>
              <a:rPr lang="it-IT" altLang="it-IT" sz="2000" dirty="0" err="1" smtClean="0">
                <a:latin typeface="Times New Roman" pitchFamily="18" charset="0"/>
                <a:cs typeface="Times New Roman" pitchFamily="18" charset="0"/>
              </a:rPr>
              <a:t>GdC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 è aperto a </a:t>
            </a:r>
            <a:r>
              <a:rPr lang="it-IT" altLang="it-IT" sz="2000" i="1" dirty="0" smtClean="0">
                <a:latin typeface="Times New Roman" pitchFamily="18" charset="0"/>
                <a:cs typeface="Times New Roman" pitchFamily="18" charset="0"/>
              </a:rPr>
              <a:t>membri invitati 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con specifiche competenze e funzioni.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692275" y="5229225"/>
            <a:ext cx="7451725" cy="143192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22313" indent="-26511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79513" indent="-2651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200" b="1" i="1" dirty="0" smtClean="0">
                <a:latin typeface="Times New Roman" pitchFamily="18" charset="0"/>
                <a:cs typeface="Times New Roman" pitchFamily="18" charset="0"/>
              </a:rPr>
              <a:t>Promoters</a:t>
            </a:r>
            <a:r>
              <a:rPr lang="it-IT" altLang="it-IT" sz="2200" i="1" dirty="0" smtClean="0">
                <a:latin typeface="Times New Roman" pitchFamily="18" charset="0"/>
                <a:cs typeface="Times New Roman" pitchFamily="18" charset="0"/>
              </a:rPr>
              <a:t> nelle zone pastorali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Individuati dai membri del </a:t>
            </a:r>
            <a:r>
              <a:rPr lang="it-IT" altLang="it-IT" sz="2000" dirty="0" err="1" smtClean="0">
                <a:latin typeface="Times New Roman" pitchFamily="18" charset="0"/>
                <a:cs typeface="Times New Roman" pitchFamily="18" charset="0"/>
              </a:rPr>
              <a:t>GdC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 (che sono loro stessi Promoters), partecipano e promuovono iniziative (anche locali) della SFISP, indicano al </a:t>
            </a:r>
            <a:r>
              <a:rPr lang="it-IT" altLang="it-IT" sz="2000" dirty="0" err="1" smtClean="0">
                <a:latin typeface="Times New Roman" pitchFamily="18" charset="0"/>
                <a:cs typeface="Times New Roman" pitchFamily="18" charset="0"/>
              </a:rPr>
              <a:t>GdC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 altri </a:t>
            </a:r>
            <a:r>
              <a:rPr lang="it-IT" altLang="it-IT" sz="2000" dirty="0" err="1" smtClean="0">
                <a:latin typeface="Times New Roman" pitchFamily="18" charset="0"/>
                <a:cs typeface="Times New Roman" pitchFamily="18" charset="0"/>
              </a:rPr>
              <a:t>Promoters</a:t>
            </a:r>
            <a:r>
              <a:rPr lang="it-IT" altLang="it-IT" sz="2000" dirty="0" smtClean="0">
                <a:latin typeface="Times New Roman" pitchFamily="18" charset="0"/>
                <a:cs typeface="Times New Roman" pitchFamily="18" charset="0"/>
              </a:rPr>
              <a:t>, curano il </a:t>
            </a:r>
            <a:r>
              <a:rPr lang="ja-JP" altLang="it-IT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altLang="ja-JP" sz="2000" dirty="0" smtClean="0">
                <a:latin typeface="Times New Roman" pitchFamily="18" charset="0"/>
                <a:cs typeface="Times New Roman" pitchFamily="18" charset="0"/>
              </a:rPr>
              <a:t>feedback</a:t>
            </a:r>
            <a:r>
              <a:rPr lang="ja-JP" altLang="it-IT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it-IT" altLang="ja-JP" sz="2000" dirty="0" smtClean="0">
                <a:latin typeface="Times New Roman" pitchFamily="18" charset="0"/>
                <a:cs typeface="Times New Roman" pitchFamily="18" charset="0"/>
              </a:rPr>
              <a:t> con il </a:t>
            </a:r>
            <a:r>
              <a:rPr lang="it-IT" altLang="ja-JP" sz="2000" dirty="0" err="1" smtClean="0">
                <a:latin typeface="Times New Roman" pitchFamily="18" charset="0"/>
                <a:cs typeface="Times New Roman" pitchFamily="18" charset="0"/>
              </a:rPr>
              <a:t>GdC</a:t>
            </a:r>
            <a:r>
              <a:rPr lang="it-IT" altLang="ja-JP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830388"/>
            <a:ext cx="15017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rcRect l="6708" r="4865"/>
          <a:stretch>
            <a:fillRect/>
          </a:stretch>
        </p:blipFill>
        <p:spPr bwMode="auto">
          <a:xfrm>
            <a:off x="0" y="3343275"/>
            <a:ext cx="1692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rcRect l="55960" t="28067" r="11891"/>
          <a:stretch>
            <a:fillRect/>
          </a:stretch>
        </p:blipFill>
        <p:spPr bwMode="auto">
          <a:xfrm>
            <a:off x="0" y="5013325"/>
            <a:ext cx="1692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CasellaDiTesto 9"/>
          <p:cNvSpPr txBox="1">
            <a:spLocks noChangeArrowheads="1"/>
          </p:cNvSpPr>
          <p:nvPr/>
        </p:nvSpPr>
        <p:spPr bwMode="auto">
          <a:xfrm>
            <a:off x="971550" y="981075"/>
            <a:ext cx="7632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400">
                <a:latin typeface="Times New Roman" pitchFamily="18" charset="0"/>
                <a:cs typeface="Times New Roman" pitchFamily="18" charset="0"/>
              </a:rPr>
              <a:t>La SFISP si avvale di persone che collaborano a vario titolo.</a:t>
            </a:r>
          </a:p>
          <a:p>
            <a:pPr algn="ctr"/>
            <a:r>
              <a:rPr lang="it-IT" altLang="it-IT" sz="2400">
                <a:latin typeface="Times New Roman" pitchFamily="18" charset="0"/>
                <a:cs typeface="Times New Roman" pitchFamily="18" charset="0"/>
              </a:rPr>
              <a:t>La squadra si articola in: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ial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2535</TotalTime>
  <Words>1962</Words>
  <Application>Microsoft Office PowerPoint</Application>
  <PresentationFormat>On-screen Show (4:3)</PresentationFormat>
  <Paragraphs>196</Paragraphs>
  <Slides>19</Slides>
  <Notes>12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Modello struttura</vt:lpstr>
      </vt:variant>
      <vt:variant>
        <vt:i4>8</vt:i4>
      </vt:variant>
      <vt:variant>
        <vt:lpstr>Titoli diapositive</vt:lpstr>
      </vt:variant>
      <vt:variant>
        <vt:i4>19</vt:i4>
      </vt:variant>
    </vt:vector>
  </HeadingPairs>
  <TitlesOfParts>
    <vt:vector size="37" baseType="lpstr">
      <vt:lpstr>Arial</vt:lpstr>
      <vt:lpstr>ＭＳ Ｐゴシック</vt:lpstr>
      <vt:lpstr>Lucida Sans Unicode</vt:lpstr>
      <vt:lpstr>Wingdings 3</vt:lpstr>
      <vt:lpstr>Verdana</vt:lpstr>
      <vt:lpstr>Wingdings 2</vt:lpstr>
      <vt:lpstr>Calibri</vt:lpstr>
      <vt:lpstr>Centaur</vt:lpstr>
      <vt:lpstr>Times New Roman</vt:lpstr>
      <vt:lpstr>Courier New</vt:lpstr>
      <vt:lpstr>Viale</vt:lpstr>
      <vt:lpstr>Viale</vt:lpstr>
      <vt:lpstr>Viale</vt:lpstr>
      <vt:lpstr>Viale</vt:lpstr>
      <vt:lpstr>Viale</vt:lpstr>
      <vt:lpstr>Viale</vt:lpstr>
      <vt:lpstr>Viale</vt:lpstr>
      <vt:lpstr>Viale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Università del Sannio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SFISP</dc:title>
  <dc:creator>Francesco Vasca</dc:creator>
  <cp:lastModifiedBy>Suor_Giovanna</cp:lastModifiedBy>
  <cp:revision>279</cp:revision>
  <cp:lastPrinted>2013-09-11T14:02:12Z</cp:lastPrinted>
  <dcterms:created xsi:type="dcterms:W3CDTF">2013-07-30T06:45:43Z</dcterms:created>
  <dcterms:modified xsi:type="dcterms:W3CDTF">2013-11-15T11:59:03Z</dcterms:modified>
</cp:coreProperties>
</file>