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70" r:id="rId5"/>
    <p:sldId id="259" r:id="rId6"/>
    <p:sldId id="265" r:id="rId7"/>
    <p:sldId id="266" r:id="rId8"/>
    <p:sldId id="267" r:id="rId9"/>
    <p:sldId id="268" r:id="rId10"/>
    <p:sldId id="271"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4" d="100"/>
          <a:sy n="84" d="100"/>
        </p:scale>
        <p:origin x="581"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tableStyles" Target="tableStyle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10/14/2019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2A54C80-263E-416B-A8E0-580EDEADCBDC}" type="datetimeFigureOut">
              <a:rPr lang="en-US" dirty="0"/>
              <a:t>10/14/2019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10/14/2019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10/14/2019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hyperlink" Target="http://press.vatican.va/content/salastampa/it/bollettino/pubblico/2018/10/27/0789/01722.html" TargetMode="External"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CAA18F-8A52-41E4-BA2D-9B9E3D3982B1}"/>
              </a:ext>
            </a:extLst>
          </p:cNvPr>
          <p:cNvSpPr>
            <a:spLocks noGrp="1"/>
          </p:cNvSpPr>
          <p:nvPr>
            <p:ph type="ctrTitle"/>
          </p:nvPr>
        </p:nvSpPr>
        <p:spPr>
          <a:xfrm>
            <a:off x="0" y="0"/>
            <a:ext cx="9976104" cy="4498848"/>
          </a:xfrm>
        </p:spPr>
        <p:txBody>
          <a:bodyPr/>
          <a:lstStyle/>
          <a:p>
            <a:pPr algn="ctr"/>
            <a:r>
              <a:rPr lang="it-IT" sz="4000" dirty="0"/>
              <a:t>SINODO DEI VESCOVI</a:t>
            </a:r>
            <a:br>
              <a:rPr lang="it-IT" sz="4800" dirty="0"/>
            </a:br>
            <a:r>
              <a:rPr lang="it-IT" sz="2400" dirty="0">
                <a:solidFill>
                  <a:schemeClr val="tx1"/>
                </a:solidFill>
              </a:rPr>
              <a:t>XV ASSEMBLEA GENERALE</a:t>
            </a:r>
            <a:br>
              <a:rPr lang="it-IT" sz="4800" dirty="0"/>
            </a:br>
            <a:br>
              <a:rPr lang="it-IT" dirty="0"/>
            </a:br>
            <a:r>
              <a:rPr lang="it-IT" sz="4400" b="1" dirty="0">
                <a:solidFill>
                  <a:srgbClr val="00B0F0"/>
                </a:solidFill>
              </a:rPr>
              <a:t>I GIOVANI, LA FEDE </a:t>
            </a:r>
            <a:br>
              <a:rPr lang="it-IT" sz="4400" b="1" dirty="0">
                <a:solidFill>
                  <a:srgbClr val="00B0F0"/>
                </a:solidFill>
              </a:rPr>
            </a:br>
            <a:r>
              <a:rPr lang="it-IT" sz="4400" b="1" dirty="0">
                <a:solidFill>
                  <a:srgbClr val="00B0F0"/>
                </a:solidFill>
              </a:rPr>
              <a:t>E </a:t>
            </a:r>
            <a:br>
              <a:rPr lang="it-IT" sz="4400" b="1" dirty="0">
                <a:solidFill>
                  <a:srgbClr val="00B0F0"/>
                </a:solidFill>
              </a:rPr>
            </a:br>
            <a:r>
              <a:rPr lang="it-IT" sz="4400" b="1" dirty="0">
                <a:solidFill>
                  <a:srgbClr val="00B0F0"/>
                </a:solidFill>
              </a:rPr>
              <a:t>IL DISCERNIMENTO VOCAZIONALE</a:t>
            </a:r>
          </a:p>
        </p:txBody>
      </p:sp>
      <p:sp>
        <p:nvSpPr>
          <p:cNvPr id="3" name="Sottotitolo 2">
            <a:extLst>
              <a:ext uri="{FF2B5EF4-FFF2-40B4-BE49-F238E27FC236}">
                <a16:creationId xmlns:a16="http://schemas.microsoft.com/office/drawing/2014/main" id="{C48B3EAE-4EE9-439D-8920-1B0C4FC8A046}"/>
              </a:ext>
            </a:extLst>
          </p:cNvPr>
          <p:cNvSpPr>
            <a:spLocks noGrp="1"/>
          </p:cNvSpPr>
          <p:nvPr>
            <p:ph type="subTitle" idx="1"/>
          </p:nvPr>
        </p:nvSpPr>
        <p:spPr>
          <a:xfrm>
            <a:off x="612648" y="5367528"/>
            <a:ext cx="8661355" cy="740664"/>
          </a:xfrm>
        </p:spPr>
        <p:txBody>
          <a:bodyPr>
            <a:normAutofit/>
          </a:bodyPr>
          <a:lstStyle/>
          <a:p>
            <a:pPr algn="l"/>
            <a:r>
              <a:rPr lang="it-IT" sz="4000" i="1" dirty="0">
                <a:latin typeface="French Script MT" panose="03020402040607040605" pitchFamily="66" charset="0"/>
              </a:rPr>
              <a:t>Documento Finale</a:t>
            </a:r>
          </a:p>
        </p:txBody>
      </p:sp>
    </p:spTree>
    <p:extLst>
      <p:ext uri="{BB962C8B-B14F-4D97-AF65-F5344CB8AC3E}">
        <p14:creationId xmlns:p14="http://schemas.microsoft.com/office/powerpoint/2010/main" val="23171250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277F7B8-78D3-40C8-81B4-3A02E6E96C06}"/>
              </a:ext>
            </a:extLst>
          </p:cNvPr>
          <p:cNvSpPr>
            <a:spLocks noGrp="1"/>
          </p:cNvSpPr>
          <p:nvPr>
            <p:ph idx="1"/>
          </p:nvPr>
        </p:nvSpPr>
        <p:spPr>
          <a:xfrm>
            <a:off x="677334" y="704088"/>
            <a:ext cx="8596668" cy="6016752"/>
          </a:xfrm>
        </p:spPr>
        <p:txBody>
          <a:bodyPr>
            <a:normAutofit/>
          </a:bodyPr>
          <a:lstStyle/>
          <a:p>
            <a:pPr>
              <a:spcBef>
                <a:spcPts val="0"/>
              </a:spcBef>
            </a:pPr>
            <a:r>
              <a:rPr lang="it-IT" sz="1200" b="1" dirty="0"/>
              <a:t>Corpo, sessualità e affettività</a:t>
            </a:r>
            <a:endParaRPr lang="it-IT" sz="1200" dirty="0"/>
          </a:p>
          <a:p>
            <a:pPr marL="0" indent="0" algn="just">
              <a:spcBef>
                <a:spcPts val="0"/>
              </a:spcBef>
              <a:buNone/>
            </a:pPr>
            <a:r>
              <a:rPr lang="it-IT" sz="1200" dirty="0"/>
              <a:t>Il Documento si sofferma anche sul tema del corpo, dell’affettività, della sessualità: di fronte a sviluppi scientifici che sollevano interrogativi etici, a fenomeni come la pornografica digitale, il turismo sessuale, la promiscuità, l’esibizionismo </a:t>
            </a:r>
            <a:r>
              <a:rPr lang="it-IT" sz="1200" i="1" dirty="0"/>
              <a:t>on line, e</a:t>
            </a:r>
            <a:r>
              <a:rPr lang="it-IT" sz="1200" dirty="0"/>
              <a:t> ricorda alle famiglie e alle comunità cristiane l’importanza di far scoprire ai giovani che la sessualità è un dono. </a:t>
            </a:r>
          </a:p>
          <a:p>
            <a:pPr marL="0" indent="0" algn="just">
              <a:spcBef>
                <a:spcPts val="0"/>
              </a:spcBef>
              <a:buNone/>
            </a:pPr>
            <a:r>
              <a:rPr lang="it-IT" sz="1200" dirty="0"/>
              <a:t>È urgente ricercare “modalità più adeguate, che si traducano concretamente nell’elaborazione di cammini formativi rinnovati” per proporre ai giovani un’antropologia dell’affettività e della sessualità capace di dare il giusto valore alla castità” per la crescita della persona. </a:t>
            </a:r>
          </a:p>
          <a:p>
            <a:pPr marL="0" indent="0" algn="just">
              <a:spcBef>
                <a:spcPts val="0"/>
              </a:spcBef>
              <a:buNone/>
            </a:pPr>
            <a:r>
              <a:rPr lang="it-IT" sz="1200" dirty="0"/>
              <a:t>In tal senso si chiede di prestare attenzione alla formazione di operatori pastorali che risultino credibili e maturi da un punto di vista affettivo-sessuale. </a:t>
            </a:r>
          </a:p>
          <a:p>
            <a:pPr marL="0" indent="0" algn="just">
              <a:spcBef>
                <a:spcPts val="0"/>
              </a:spcBef>
              <a:buNone/>
            </a:pPr>
            <a:r>
              <a:rPr lang="it-IT" sz="1200" dirty="0"/>
              <a:t>“Dio ama ogni persona e così fa la Chiesa rinnovando il suo impegno contro ogni discriminazione e violenza su base sessuale” e “riafferma la rilevanza antropologica della differenza e reciprocità uomo-donna e ritiene riduttivo definire l’identità delle persone a partire unicamente dal loro orientamento sessuale”. Allo stesso tempo si raccomanda di “favorire” i “percorsi di accompagnamento nella fede, già esistenti in molte comunità cristiane”, di “persone omosessuali”. In questi cammini le persone sono aiutate a leggere la propria storia e a riconoscere il desiderio di appartenere e contribuire alla vita della comunità; a discernere le migliori forme per realizzarlo. </a:t>
            </a:r>
          </a:p>
          <a:p>
            <a:pPr marL="0" indent="0" algn="just">
              <a:spcBef>
                <a:spcPts val="0"/>
              </a:spcBef>
              <a:buNone/>
            </a:pPr>
            <a:r>
              <a:rPr lang="it-IT" sz="1200" dirty="0"/>
              <a:t>In questo modo si aiuta ogni giovane, nessuno escluso, a integrare la propria personalità, crescendo nella qualità delle relazioni e come dono di sé”.</a:t>
            </a:r>
          </a:p>
          <a:p>
            <a:pPr marL="0" indent="0" algn="just">
              <a:spcBef>
                <a:spcPts val="0"/>
              </a:spcBef>
              <a:buNone/>
            </a:pPr>
            <a:endParaRPr lang="it-IT" sz="1200" dirty="0"/>
          </a:p>
          <a:p>
            <a:pPr>
              <a:spcBef>
                <a:spcPts val="0"/>
              </a:spcBef>
            </a:pPr>
            <a:r>
              <a:rPr lang="it-IT" sz="1200" b="1" dirty="0"/>
              <a:t>Accompagnamento vocazionale</a:t>
            </a:r>
            <a:endParaRPr lang="it-IT" sz="1200" dirty="0"/>
          </a:p>
          <a:p>
            <a:pPr marL="0" indent="0" algn="just">
              <a:spcBef>
                <a:spcPts val="0"/>
              </a:spcBef>
              <a:buNone/>
            </a:pPr>
            <a:r>
              <a:rPr lang="it-IT" sz="1200" dirty="0"/>
              <a:t>Tra le sfide segnalate dal Sinodo c’è quella economica: l’invito dei Padri è ad investire tempo e risorse sui giovani con la proposta di offrire loro un periodo destinato alla maturazione della vita cristiana adulta che “dovrebbe prevedere un distacco prolungato dagli ambienti e delle relazioni abituali”. </a:t>
            </a:r>
          </a:p>
          <a:p>
            <a:pPr marL="0" indent="0" algn="just">
              <a:spcBef>
                <a:spcPts val="0"/>
              </a:spcBef>
              <a:buNone/>
            </a:pPr>
            <a:endParaRPr lang="it-IT" sz="1200" dirty="0"/>
          </a:p>
          <a:p>
            <a:pPr algn="just">
              <a:spcBef>
                <a:spcPts val="0"/>
              </a:spcBef>
            </a:pPr>
            <a:r>
              <a:rPr lang="it-IT" sz="1200" b="1" dirty="0"/>
              <a:t>Chiamati alla santità</a:t>
            </a:r>
          </a:p>
          <a:p>
            <a:pPr marL="0" indent="0" algn="just">
              <a:spcBef>
                <a:spcPts val="0"/>
              </a:spcBef>
              <a:buNone/>
            </a:pPr>
            <a:r>
              <a:rPr lang="it-IT" sz="1200" dirty="0"/>
              <a:t>“Le diversità vocazionali – conclude il Documento Finale del Sinodo sui giovani – si raccolgono nell’unica e universale chiamata alla santità. </a:t>
            </a:r>
          </a:p>
          <a:p>
            <a:pPr marL="0" indent="0" algn="just">
              <a:spcBef>
                <a:spcPts val="0"/>
              </a:spcBef>
              <a:buNone/>
            </a:pPr>
            <a:r>
              <a:rPr lang="it-IT" sz="1200" dirty="0"/>
              <a:t>Purtroppo il mondo è indignato dagli abusi di alcune persone della Chiesa piuttosto che ravvivato dalla santità dei suoi membri”, per questo la Chiesa è chiamata ad “un cambio di prospettiva”: attraverso la santità di tanti giovani disposti a rinunciare alla vita in mezzo alle persecuzioni pur di mantenersi fedeli al Vangelo, può rinnovare il suo ardore spirituale e il suo vigore apostolico.</a:t>
            </a:r>
          </a:p>
        </p:txBody>
      </p:sp>
    </p:spTree>
    <p:extLst>
      <p:ext uri="{BB962C8B-B14F-4D97-AF65-F5344CB8AC3E}">
        <p14:creationId xmlns:p14="http://schemas.microsoft.com/office/powerpoint/2010/main" val="3188388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BBE6753-7E8C-4455-9BDD-EDBD33DAB5D9}"/>
              </a:ext>
            </a:extLst>
          </p:cNvPr>
          <p:cNvSpPr>
            <a:spLocks noGrp="1"/>
          </p:cNvSpPr>
          <p:nvPr>
            <p:ph type="title"/>
          </p:nvPr>
        </p:nvSpPr>
        <p:spPr/>
        <p:txBody>
          <a:bodyPr/>
          <a:lstStyle/>
          <a:p>
            <a:pPr algn="ctr"/>
            <a:r>
              <a:rPr lang="it-IT" dirty="0"/>
              <a:t>Filo conduttore: </a:t>
            </a:r>
            <a:br>
              <a:rPr lang="it-IT" dirty="0"/>
            </a:br>
            <a:r>
              <a:rPr lang="it-IT" dirty="0"/>
              <a:t>«I discepoli di Emmaus»</a:t>
            </a:r>
          </a:p>
        </p:txBody>
      </p:sp>
      <p:sp>
        <p:nvSpPr>
          <p:cNvPr id="3" name="Segnaposto contenuto 2">
            <a:extLst>
              <a:ext uri="{FF2B5EF4-FFF2-40B4-BE49-F238E27FC236}">
                <a16:creationId xmlns:a16="http://schemas.microsoft.com/office/drawing/2014/main" id="{6F16A7B1-3A53-42C9-B4D5-5C3D2A08B643}"/>
              </a:ext>
            </a:extLst>
          </p:cNvPr>
          <p:cNvSpPr>
            <a:spLocks noGrp="1"/>
          </p:cNvSpPr>
          <p:nvPr>
            <p:ph idx="1"/>
          </p:nvPr>
        </p:nvSpPr>
        <p:spPr/>
        <p:txBody>
          <a:bodyPr/>
          <a:lstStyle/>
          <a:p>
            <a:pPr algn="just"/>
            <a:r>
              <a:rPr lang="it-IT" b="1" dirty="0"/>
              <a:t>Tutto il lavoro del Sinodo, si sottolinea che non è ancora terminato e seguirà una fase attuativa. </a:t>
            </a:r>
          </a:p>
          <a:p>
            <a:pPr algn="just"/>
            <a:r>
              <a:rPr lang="it-IT" b="1" dirty="0"/>
              <a:t>I</a:t>
            </a:r>
            <a:r>
              <a:rPr lang="it-IT" dirty="0"/>
              <a:t>l </a:t>
            </a:r>
            <a:r>
              <a:rPr lang="it-IT" i="1" dirty="0"/>
              <a:t>Documento finale </a:t>
            </a:r>
            <a:r>
              <a:rPr lang="it-IT" dirty="0"/>
              <a:t>è una mappa per orientare i prossimi passi che la Chiesa è chiamata a muovere.</a:t>
            </a:r>
            <a:endParaRPr lang="it-IT" b="1" dirty="0"/>
          </a:p>
          <a:p>
            <a:pPr algn="just"/>
            <a:r>
              <a:rPr lang="it-IT" dirty="0"/>
              <a:t>È l’episodio dei discepoli di Emmaus, narrato dall’evangelista Luca, il filo conduttore del </a:t>
            </a:r>
            <a:r>
              <a:rPr lang="it-IT" b="1" dirty="0">
                <a:solidFill>
                  <a:schemeClr val="tx1"/>
                </a:solidFill>
                <a:hlinkClick r:id="rId2">
                  <a:extLst>
                    <a:ext uri="{A12FA001-AC4F-418D-AE19-62706E023703}">
                      <ahyp:hlinkClr xmlns:ahyp="http://schemas.microsoft.com/office/drawing/2018/hyperlinkcolor" val="tx"/>
                    </a:ext>
                  </a:extLst>
                </a:hlinkClick>
              </a:rPr>
              <a:t>Documento finale del Sinodo dei giovani</a:t>
            </a:r>
            <a:r>
              <a:rPr lang="it-IT" dirty="0"/>
              <a:t>. </a:t>
            </a:r>
          </a:p>
          <a:p>
            <a:pPr algn="just"/>
            <a:r>
              <a:rPr lang="it-IT" dirty="0"/>
              <a:t>Il Documento è complementare all’Instrumentum </a:t>
            </a:r>
            <a:r>
              <a:rPr lang="it-IT" dirty="0" err="1"/>
              <a:t>laboris</a:t>
            </a:r>
            <a:r>
              <a:rPr lang="it-IT" dirty="0"/>
              <a:t> del Sinodo, si divide in tre parti:</a:t>
            </a:r>
          </a:p>
          <a:p>
            <a:pPr lvl="1"/>
            <a:r>
              <a:rPr lang="it-IT" b="1" dirty="0"/>
              <a:t>I PARTE. «CAMMINAVA CON LORO». Il contesto in cui i giovani sono inseriti</a:t>
            </a:r>
          </a:p>
          <a:p>
            <a:pPr lvl="1"/>
            <a:r>
              <a:rPr lang="it-IT" b="1" dirty="0"/>
              <a:t>II PARTE. «SI APRIRONO LORO GLI OCCHI». Chiavi di lettura del tema del Sinodo</a:t>
            </a:r>
          </a:p>
          <a:p>
            <a:pPr lvl="1"/>
            <a:r>
              <a:rPr lang="it-IT" b="1" dirty="0"/>
              <a:t>III PARTE. «PARTIRONO SENZA INDUGIO». Le scelte per una «Chiesa giovane»</a:t>
            </a:r>
          </a:p>
        </p:txBody>
      </p:sp>
    </p:spTree>
    <p:extLst>
      <p:ext uri="{BB962C8B-B14F-4D97-AF65-F5344CB8AC3E}">
        <p14:creationId xmlns:p14="http://schemas.microsoft.com/office/powerpoint/2010/main" val="313964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65CC3CB-D80D-4B99-9EC6-3F8CC5307D65}"/>
              </a:ext>
            </a:extLst>
          </p:cNvPr>
          <p:cNvSpPr>
            <a:spLocks noGrp="1"/>
          </p:cNvSpPr>
          <p:nvPr>
            <p:ph type="title"/>
          </p:nvPr>
        </p:nvSpPr>
        <p:spPr/>
        <p:txBody>
          <a:bodyPr>
            <a:normAutofit fontScale="90000"/>
          </a:bodyPr>
          <a:lstStyle/>
          <a:p>
            <a:pPr algn="ctr"/>
            <a:r>
              <a:rPr lang="it-IT" b="1" dirty="0"/>
              <a:t>I PARTE</a:t>
            </a:r>
            <a:br>
              <a:rPr lang="it-IT" b="1" dirty="0"/>
            </a:br>
            <a:r>
              <a:rPr lang="it-IT" b="1" dirty="0"/>
              <a:t>“Camminava con loro”</a:t>
            </a:r>
            <a:br>
              <a:rPr lang="it-IT" dirty="0"/>
            </a:br>
            <a:endParaRPr lang="it-IT" dirty="0"/>
          </a:p>
        </p:txBody>
      </p:sp>
      <p:sp>
        <p:nvSpPr>
          <p:cNvPr id="3" name="Segnaposto contenuto 2">
            <a:extLst>
              <a:ext uri="{FF2B5EF4-FFF2-40B4-BE49-F238E27FC236}">
                <a16:creationId xmlns:a16="http://schemas.microsoft.com/office/drawing/2014/main" id="{83ACFB59-06B9-4A3A-A4DD-1E2AF8D10D1D}"/>
              </a:ext>
            </a:extLst>
          </p:cNvPr>
          <p:cNvSpPr>
            <a:spLocks noGrp="1"/>
          </p:cNvSpPr>
          <p:nvPr>
            <p:ph idx="1"/>
          </p:nvPr>
        </p:nvSpPr>
        <p:spPr>
          <a:xfrm>
            <a:off x="677334" y="1930401"/>
            <a:ext cx="8596668" cy="4110962"/>
          </a:xfrm>
        </p:spPr>
        <p:txBody>
          <a:bodyPr>
            <a:normAutofit lnSpcReduction="10000"/>
          </a:bodyPr>
          <a:lstStyle/>
          <a:p>
            <a:pPr marL="0" indent="0" algn="just">
              <a:buNone/>
            </a:pPr>
            <a:r>
              <a:rPr lang="it-IT" i="1" dirty="0"/>
              <a:t>«In quello stesso giorno due di loro erano in cammino… conversavano tra loro di tutto quello che era accaduto… Gesù in persona si avvicinò e camminava con loro»</a:t>
            </a:r>
            <a:endParaRPr lang="it-IT" dirty="0"/>
          </a:p>
          <a:p>
            <a:pPr algn="just"/>
            <a:r>
              <a:rPr lang="it-IT" dirty="0"/>
              <a:t>Il Documento finale del Sinodo guarda in primo luogo al contesto in cui vivono i giovani, evidenziandone punti di forza e sfide. Viene sottolineato l’atteggiamento di Gesù che si mette in cammino con loro, desidera fare strada insieme a ogni giovane, accogliendo le sue attese, anche se deluse, e le sue speranze, anche se inadeguate. Gesù cammina, ascolta, condivide. </a:t>
            </a:r>
          </a:p>
          <a:p>
            <a:pPr algn="just"/>
            <a:r>
              <a:rPr lang="it-IT" dirty="0"/>
              <a:t>Forte è il bisogno dei due viandanti di cercare un senso agli eventi che hanno vissuto. Tutto parte da un ascolto empatico dei giovani che permetta di dialogare veramente con la gioventù, evitando “risposte preconfezionate e ricette pronte”. </a:t>
            </a:r>
          </a:p>
          <a:p>
            <a:pPr algn="just"/>
            <a:r>
              <a:rPr lang="it-IT" dirty="0"/>
              <a:t>È necessario preparare adeguatamente anche laici di fronte a fenomeni come la globalizzazione e la secolarizzazione.</a:t>
            </a:r>
          </a:p>
        </p:txBody>
      </p:sp>
    </p:spTree>
    <p:extLst>
      <p:ext uri="{BB962C8B-B14F-4D97-AF65-F5344CB8AC3E}">
        <p14:creationId xmlns:p14="http://schemas.microsoft.com/office/powerpoint/2010/main" val="2490718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9FCA78F-06D6-43B6-A4BB-C707B905BFAC}"/>
              </a:ext>
            </a:extLst>
          </p:cNvPr>
          <p:cNvSpPr>
            <a:spLocks noGrp="1"/>
          </p:cNvSpPr>
          <p:nvPr>
            <p:ph idx="1"/>
          </p:nvPr>
        </p:nvSpPr>
        <p:spPr>
          <a:xfrm>
            <a:off x="631614" y="621792"/>
            <a:ext cx="8596668" cy="6373368"/>
          </a:xfrm>
        </p:spPr>
        <p:txBody>
          <a:bodyPr>
            <a:noAutofit/>
          </a:bodyPr>
          <a:lstStyle/>
          <a:p>
            <a:pPr algn="just">
              <a:lnSpc>
                <a:spcPct val="120000"/>
              </a:lnSpc>
              <a:spcBef>
                <a:spcPts val="0"/>
              </a:spcBef>
            </a:pPr>
            <a:r>
              <a:rPr lang="it-IT" sz="1200" b="1" dirty="0"/>
              <a:t>Ascolto ed Empatia</a:t>
            </a:r>
          </a:p>
          <a:p>
            <a:pPr marL="0" indent="0" algn="just">
              <a:lnSpc>
                <a:spcPct val="120000"/>
              </a:lnSpc>
              <a:spcBef>
                <a:spcPts val="0"/>
              </a:spcBef>
              <a:buNone/>
            </a:pPr>
            <a:r>
              <a:rPr lang="it-IT" sz="1200" dirty="0"/>
              <a:t>La Chiesa si mette in ascolto e il documento sottolinea la dimensione dell’ascolto e la sua importanza. Ascolto di se stessa, del percorso fatto e dei giovani.</a:t>
            </a:r>
          </a:p>
          <a:p>
            <a:pPr marL="0" indent="0" algn="just">
              <a:lnSpc>
                <a:spcPct val="120000"/>
              </a:lnSpc>
              <a:spcBef>
                <a:spcPts val="0"/>
              </a:spcBef>
              <a:buNone/>
            </a:pPr>
            <a:endParaRPr lang="it-IT" sz="1200" dirty="0"/>
          </a:p>
          <a:p>
            <a:pPr algn="just">
              <a:lnSpc>
                <a:spcPct val="120000"/>
              </a:lnSpc>
              <a:spcBef>
                <a:spcPts val="0"/>
              </a:spcBef>
            </a:pPr>
            <a:r>
              <a:rPr lang="it-IT" sz="1200" b="1" dirty="0"/>
              <a:t>La scuola e la parrocchia</a:t>
            </a:r>
            <a:endParaRPr lang="it-IT" sz="1200" dirty="0"/>
          </a:p>
          <a:p>
            <a:pPr marL="0" indent="0" algn="just">
              <a:lnSpc>
                <a:spcPct val="120000"/>
              </a:lnSpc>
              <a:spcBef>
                <a:spcPts val="0"/>
              </a:spcBef>
              <a:buNone/>
            </a:pPr>
            <a:r>
              <a:rPr lang="it-IT" sz="1200" dirty="0"/>
              <a:t>Risposta della Chiesa alle domande dei giovani arriva dal settore educativo: le scuole, le università, i collegi, gli oratori permettono una formazione integrale dei ragazzi, offrendo una testimonianza evangelica di promozione umana.</a:t>
            </a:r>
            <a:r>
              <a:rPr lang="it-IT" sz="1200" b="1" dirty="0"/>
              <a:t> </a:t>
            </a:r>
            <a:r>
              <a:rPr lang="it-IT" sz="1200" dirty="0"/>
              <a:t>In un mondo in cui tutto è connesso insostituibile è il ruolo svolto dalle istituzioni educative, soprattutto quelle cattoliche chiamate ad affrontare il rapporto tra la fede e le domande del mondo contemporaneo.</a:t>
            </a:r>
          </a:p>
          <a:p>
            <a:pPr marL="0" indent="0" algn="just">
              <a:lnSpc>
                <a:spcPct val="120000"/>
              </a:lnSpc>
              <a:spcBef>
                <a:spcPts val="0"/>
              </a:spcBef>
              <a:buNone/>
            </a:pPr>
            <a:r>
              <a:rPr lang="it-IT" sz="1200" dirty="0"/>
              <a:t>Anche la parrocchia ha il suo ruolo: “Chiesa nel territorio”, per diventare sempre più significativa e dinamica, recuperando la sua dimensione missionaria soprattutto attraverso la catechesi.</a:t>
            </a:r>
          </a:p>
          <a:p>
            <a:pPr marL="0" indent="0" algn="just">
              <a:lnSpc>
                <a:spcPct val="120000"/>
              </a:lnSpc>
              <a:spcBef>
                <a:spcPts val="0"/>
              </a:spcBef>
              <a:buNone/>
            </a:pPr>
            <a:endParaRPr lang="it-IT" sz="1200" dirty="0"/>
          </a:p>
          <a:p>
            <a:pPr algn="just">
              <a:lnSpc>
                <a:spcPct val="120000"/>
              </a:lnSpc>
              <a:spcBef>
                <a:spcPts val="0"/>
              </a:spcBef>
            </a:pPr>
            <a:r>
              <a:rPr lang="it-IT" sz="1200" b="1" dirty="0"/>
              <a:t>I migranti, paradigma del nostro tempo</a:t>
            </a:r>
          </a:p>
          <a:p>
            <a:pPr marL="0" indent="0" algn="just">
              <a:lnSpc>
                <a:spcPct val="120000"/>
              </a:lnSpc>
              <a:spcBef>
                <a:spcPts val="0"/>
              </a:spcBef>
              <a:buNone/>
            </a:pPr>
            <a:r>
              <a:rPr lang="it-IT" sz="1200" dirty="0"/>
              <a:t>Importante è il tema dei migranti. Molti migranti sono giovani o minori non accompagnati, in fuga da guerre, violenze, persecuzioni politiche o religiose, disastri naturali, povertà, e finiscono per diventare vittime di tratta, droga, abusi psicologici e fisici. La preoccupazione della Chiesa è soprattutto per loro nell’ottica di un’autentica promozione umana attraverso l’accoglienza. Inoltre i migranti sono un’opportunità di arricchimento per le comunità e le società in cui arrivano. </a:t>
            </a:r>
          </a:p>
          <a:p>
            <a:pPr marL="0" indent="0" algn="just">
              <a:lnSpc>
                <a:spcPct val="120000"/>
              </a:lnSpc>
              <a:spcBef>
                <a:spcPts val="0"/>
              </a:spcBef>
              <a:buNone/>
            </a:pPr>
            <a:endParaRPr lang="it-IT" sz="1200" dirty="0"/>
          </a:p>
          <a:p>
            <a:pPr algn="just">
              <a:lnSpc>
                <a:spcPct val="120000"/>
              </a:lnSpc>
              <a:spcBef>
                <a:spcPts val="0"/>
              </a:spcBef>
            </a:pPr>
            <a:r>
              <a:rPr lang="it-IT" sz="1200" b="1" dirty="0"/>
              <a:t>Fermo impegno contro tutti i tipi di abuso. Fare verità e chiedere perdono</a:t>
            </a:r>
          </a:p>
          <a:p>
            <a:pPr marL="0" indent="0" algn="just">
              <a:lnSpc>
                <a:spcPct val="120000"/>
              </a:lnSpc>
              <a:spcBef>
                <a:spcPts val="0"/>
              </a:spcBef>
              <a:buNone/>
            </a:pPr>
            <a:r>
              <a:rPr lang="it-IT" sz="1200" dirty="0"/>
              <a:t>Si sottolineano anche i “diversi tipi di abuso” (di potere, economici, di coscienza, sessuali) compiuti anche nella Chiesa ribadendo l’impegno con misure più rigorose e il coraggio di denunciare il male. Inoltre sottolinea l’impegno di tanti laici, sacerdoti, consacrati e vescovi che ogni giorno si dedicano, con onestà, al servizio dei giovani.</a:t>
            </a:r>
          </a:p>
        </p:txBody>
      </p:sp>
    </p:spTree>
    <p:extLst>
      <p:ext uri="{BB962C8B-B14F-4D97-AF65-F5344CB8AC3E}">
        <p14:creationId xmlns:p14="http://schemas.microsoft.com/office/powerpoint/2010/main" val="1906941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9FCA78F-06D6-43B6-A4BB-C707B905BFAC}"/>
              </a:ext>
            </a:extLst>
          </p:cNvPr>
          <p:cNvSpPr>
            <a:spLocks noGrp="1"/>
          </p:cNvSpPr>
          <p:nvPr>
            <p:ph idx="1"/>
          </p:nvPr>
        </p:nvSpPr>
        <p:spPr>
          <a:xfrm>
            <a:off x="631614" y="832104"/>
            <a:ext cx="8596668" cy="6163056"/>
          </a:xfrm>
        </p:spPr>
        <p:txBody>
          <a:bodyPr>
            <a:noAutofit/>
          </a:bodyPr>
          <a:lstStyle/>
          <a:p>
            <a:pPr marL="0" indent="0" algn="just">
              <a:lnSpc>
                <a:spcPct val="120000"/>
              </a:lnSpc>
              <a:spcBef>
                <a:spcPts val="0"/>
              </a:spcBef>
              <a:buNone/>
            </a:pPr>
            <a:endParaRPr lang="it-IT" sz="1200" dirty="0"/>
          </a:p>
          <a:p>
            <a:pPr algn="just">
              <a:lnSpc>
                <a:spcPct val="120000"/>
              </a:lnSpc>
              <a:spcBef>
                <a:spcPts val="0"/>
              </a:spcBef>
            </a:pPr>
            <a:r>
              <a:rPr lang="it-IT" sz="1200" b="1" dirty="0"/>
              <a:t>La famiglia e l’amicizia coi coetanei</a:t>
            </a:r>
          </a:p>
          <a:p>
            <a:pPr marL="0" indent="0" algn="just">
              <a:lnSpc>
                <a:spcPct val="120000"/>
              </a:lnSpc>
              <a:spcBef>
                <a:spcPts val="0"/>
              </a:spcBef>
              <a:buNone/>
            </a:pPr>
            <a:r>
              <a:rPr lang="it-IT" sz="1200" dirty="0"/>
              <a:t>Ulteriore tema riguarda la famiglia, punto di riferimento per i giovani, prima comunità di fede, “Chiesa domestica” ribadendo il ruolo dei nonni nell’educazione religiosa e nella trasmissione della fede e sottolineando indebolimento della figura genitoriale e di adulti che assumono stili di vita  “giovanilistici”. </a:t>
            </a:r>
          </a:p>
          <a:p>
            <a:pPr marL="0" indent="0" algn="just">
              <a:lnSpc>
                <a:spcPct val="120000"/>
              </a:lnSpc>
              <a:spcBef>
                <a:spcPts val="0"/>
              </a:spcBef>
              <a:buNone/>
            </a:pPr>
            <a:r>
              <a:rPr lang="it-IT" sz="1200" dirty="0"/>
              <a:t>Oltre alla famiglia, per i giovani conta molto l’amicizia con i loro coetanei, perché permette la condivisione della fede e l’aiuto reciproco nella testimonianza.</a:t>
            </a:r>
          </a:p>
          <a:p>
            <a:pPr marL="0" indent="0" algn="just">
              <a:lnSpc>
                <a:spcPct val="120000"/>
              </a:lnSpc>
              <a:spcBef>
                <a:spcPts val="0"/>
              </a:spcBef>
              <a:buNone/>
            </a:pPr>
            <a:endParaRPr lang="it-IT" sz="1200" dirty="0"/>
          </a:p>
          <a:p>
            <a:pPr algn="just">
              <a:lnSpc>
                <a:spcPct val="120000"/>
              </a:lnSpc>
              <a:spcBef>
                <a:spcPts val="0"/>
              </a:spcBef>
            </a:pPr>
            <a:r>
              <a:rPr lang="it-IT" sz="1200" b="1" dirty="0"/>
              <a:t>Promozione della giustizia contro la “cultura dello scarto”</a:t>
            </a:r>
            <a:endParaRPr lang="it-IT" sz="1200" dirty="0"/>
          </a:p>
          <a:p>
            <a:pPr marL="0" indent="0" algn="just">
              <a:lnSpc>
                <a:spcPct val="120000"/>
              </a:lnSpc>
              <a:spcBef>
                <a:spcPts val="0"/>
              </a:spcBef>
              <a:buNone/>
            </a:pPr>
            <a:r>
              <a:rPr lang="it-IT" sz="1200" dirty="0"/>
              <a:t>Alcune forme di vulnerabilità vissute dai giovani in diversi settori sono messe in evidenza: il lavoro, l’esclusione sociale per ragioni religiose, etniche o economiche; la disabilità. Di fronte a questa “cultura dello scarto”, la Chiesa deve lanciare un appello alla conversione ed alla solidarietà, divenendo un’alternativa concreta alle situazioni di disagio. </a:t>
            </a:r>
          </a:p>
          <a:p>
            <a:pPr marL="0" indent="0" algn="just">
              <a:lnSpc>
                <a:spcPct val="120000"/>
              </a:lnSpc>
              <a:spcBef>
                <a:spcPts val="0"/>
              </a:spcBef>
              <a:buNone/>
            </a:pPr>
            <a:r>
              <a:rPr lang="it-IT" sz="1200" dirty="0"/>
              <a:t>Sul fronte opposto, non manca l’impegno dei giovani come nel volontariato, l’attenzione ai temi ecologici, l’impegno in politica, la promozione della giustizia.</a:t>
            </a:r>
          </a:p>
          <a:p>
            <a:pPr marL="0" indent="0" algn="just">
              <a:lnSpc>
                <a:spcPct val="120000"/>
              </a:lnSpc>
              <a:spcBef>
                <a:spcPts val="0"/>
              </a:spcBef>
              <a:buNone/>
            </a:pPr>
            <a:endParaRPr lang="it-IT" sz="1200" dirty="0"/>
          </a:p>
          <a:p>
            <a:pPr algn="just">
              <a:lnSpc>
                <a:spcPct val="120000"/>
              </a:lnSpc>
              <a:spcBef>
                <a:spcPts val="0"/>
              </a:spcBef>
            </a:pPr>
            <a:r>
              <a:rPr lang="it-IT" sz="1200" b="1" dirty="0"/>
              <a:t>Arte, musica e sport, “risorse pastorali”</a:t>
            </a:r>
          </a:p>
          <a:p>
            <a:pPr marL="0" indent="0" algn="just">
              <a:lnSpc>
                <a:spcPct val="120000"/>
              </a:lnSpc>
              <a:spcBef>
                <a:spcPts val="0"/>
              </a:spcBef>
              <a:buNone/>
            </a:pPr>
            <a:r>
              <a:rPr lang="it-IT" sz="1200" dirty="0"/>
              <a:t>Anche il mondo dello sport e della musica offre ai giovani la possibilità di esprimersi al meglio: potenzialità educative, formative ed inclusive, dell’attività sportiva; la musica come “risorsa pastorale”. </a:t>
            </a:r>
          </a:p>
          <a:p>
            <a:pPr marL="0" indent="0" algn="just">
              <a:lnSpc>
                <a:spcPct val="120000"/>
              </a:lnSpc>
              <a:spcBef>
                <a:spcPts val="0"/>
              </a:spcBef>
              <a:buNone/>
            </a:pPr>
            <a:r>
              <a:rPr lang="it-IT" sz="1200" dirty="0"/>
              <a:t>Le giovani generazioni vogliono essere protagoniste della vita ecclesiale assumendosi responsabilità, vanno incoraggiati a partecipare alla vita ecclesiale, e non ostacolati con autoritarismo. </a:t>
            </a:r>
          </a:p>
        </p:txBody>
      </p:sp>
    </p:spTree>
    <p:extLst>
      <p:ext uri="{BB962C8B-B14F-4D97-AF65-F5344CB8AC3E}">
        <p14:creationId xmlns:p14="http://schemas.microsoft.com/office/powerpoint/2010/main" val="4227510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49D0D1B-C5D0-4B9A-B6A4-808C719EB0EF}"/>
              </a:ext>
            </a:extLst>
          </p:cNvPr>
          <p:cNvSpPr>
            <a:spLocks noGrp="1"/>
          </p:cNvSpPr>
          <p:nvPr>
            <p:ph type="title"/>
          </p:nvPr>
        </p:nvSpPr>
        <p:spPr/>
        <p:txBody>
          <a:bodyPr>
            <a:normAutofit fontScale="90000"/>
          </a:bodyPr>
          <a:lstStyle/>
          <a:p>
            <a:pPr algn="ctr"/>
            <a:r>
              <a:rPr lang="it-IT" b="1" dirty="0"/>
              <a:t>II PARTE</a:t>
            </a:r>
            <a:br>
              <a:rPr lang="it-IT" b="1" dirty="0"/>
            </a:br>
            <a:r>
              <a:rPr lang="it-IT" b="1" dirty="0"/>
              <a:t>“Si aprirono i loro occhi”</a:t>
            </a:r>
            <a:br>
              <a:rPr lang="it-IT" dirty="0"/>
            </a:br>
            <a:endParaRPr lang="it-IT" dirty="0"/>
          </a:p>
        </p:txBody>
      </p:sp>
      <p:sp>
        <p:nvSpPr>
          <p:cNvPr id="3" name="Segnaposto contenuto 2">
            <a:extLst>
              <a:ext uri="{FF2B5EF4-FFF2-40B4-BE49-F238E27FC236}">
                <a16:creationId xmlns:a16="http://schemas.microsoft.com/office/drawing/2014/main" id="{0AC138B2-56FD-487C-BFCF-C486B5EC069E}"/>
              </a:ext>
            </a:extLst>
          </p:cNvPr>
          <p:cNvSpPr>
            <a:spLocks noGrp="1"/>
          </p:cNvSpPr>
          <p:nvPr>
            <p:ph idx="1"/>
          </p:nvPr>
        </p:nvSpPr>
        <p:spPr/>
        <p:txBody>
          <a:bodyPr/>
          <a:lstStyle/>
          <a:p>
            <a:pPr algn="just"/>
            <a:r>
              <a:rPr lang="it-IT" dirty="0"/>
              <a:t>Dio parla alla Chiesa e al mondo attraverso i giovani, che sono uno dei “luoghi teologici” in cui il Signore si fa presente. </a:t>
            </a:r>
          </a:p>
          <a:p>
            <a:pPr algn="just"/>
            <a:r>
              <a:rPr lang="it-IT" dirty="0"/>
              <a:t>Portatrice di una sana inquietudine che la rende dinamica la gioventù può essere “più avanti dei pastori” e per questo va accolta, rispettata, accompagnata. </a:t>
            </a:r>
          </a:p>
          <a:p>
            <a:pPr algn="just"/>
            <a:r>
              <a:rPr lang="it-IT" dirty="0"/>
              <a:t>La Chiesa può rinnovarsi, scrollandosi di dosso “pesantezze e lentezze”. </a:t>
            </a:r>
          </a:p>
          <a:p>
            <a:pPr algn="just"/>
            <a:r>
              <a:rPr lang="it-IT" dirty="0"/>
              <a:t>Richiamo del Sinodo al modello di “Gesù giovane tra i giovani” e alla testimonianza dei santi, tra i quali si annoverano tanti ragazzi, profeti di cambiamento.</a:t>
            </a:r>
          </a:p>
          <a:p>
            <a:endParaRPr lang="it-IT" dirty="0"/>
          </a:p>
        </p:txBody>
      </p:sp>
    </p:spTree>
    <p:extLst>
      <p:ext uri="{BB962C8B-B14F-4D97-AF65-F5344CB8AC3E}">
        <p14:creationId xmlns:p14="http://schemas.microsoft.com/office/powerpoint/2010/main" val="1840335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2D7825A-C7E8-44E1-A103-3B3530C3BAE2}"/>
              </a:ext>
            </a:extLst>
          </p:cNvPr>
          <p:cNvSpPr>
            <a:spLocks noGrp="1"/>
          </p:cNvSpPr>
          <p:nvPr>
            <p:ph idx="1"/>
          </p:nvPr>
        </p:nvSpPr>
        <p:spPr>
          <a:xfrm>
            <a:off x="677334" y="786384"/>
            <a:ext cx="8596668" cy="5650991"/>
          </a:xfrm>
        </p:spPr>
        <p:txBody>
          <a:bodyPr>
            <a:normAutofit fontScale="70000" lnSpcReduction="20000"/>
          </a:bodyPr>
          <a:lstStyle/>
          <a:p>
            <a:r>
              <a:rPr lang="it-IT" b="1" dirty="0"/>
              <a:t>Missione e vocazione</a:t>
            </a:r>
            <a:endParaRPr lang="it-IT" dirty="0"/>
          </a:p>
          <a:p>
            <a:pPr marL="0" indent="0" algn="just">
              <a:buNone/>
            </a:pPr>
            <a:r>
              <a:rPr lang="it-IT" dirty="0"/>
              <a:t>“Bussola sicura” per la gioventù è la missione che porta ad una felicità autentica e duratura: Gesù, infatti, non toglie la libertà, ma la libera. </a:t>
            </a:r>
          </a:p>
          <a:p>
            <a:pPr marL="0" indent="0" algn="just">
              <a:spcBef>
                <a:spcPts val="0"/>
              </a:spcBef>
              <a:buNone/>
            </a:pPr>
            <a:r>
              <a:rPr lang="it-IT" dirty="0"/>
              <a:t>Strettamente legato al concetto di missione, c’è quello di vocazione: ogni vita è vocazione in rapporto a Dio, non è frutto del caso o un bene privato da gestire in proprio, per questo, ciascuno deve vivere la propria vocazione specifica in ogni ambito.</a:t>
            </a:r>
          </a:p>
          <a:p>
            <a:pPr marL="0" indent="0" algn="just">
              <a:spcBef>
                <a:spcPts val="0"/>
              </a:spcBef>
              <a:buNone/>
            </a:pPr>
            <a:endParaRPr lang="it-IT" dirty="0"/>
          </a:p>
          <a:p>
            <a:r>
              <a:rPr lang="it-IT" b="1" dirty="0"/>
              <a:t>L’accompagnamento </a:t>
            </a:r>
            <a:endParaRPr lang="it-IT" dirty="0"/>
          </a:p>
          <a:p>
            <a:pPr marL="0" indent="0" algn="just">
              <a:buNone/>
            </a:pPr>
            <a:r>
              <a:rPr lang="it-IT" dirty="0"/>
              <a:t>Accompagnare è una missione per la Chiesa da svolgere a livello personale e di gruppo e ricercare insieme ai giovani un percorso mirato a compiere scelte definitive è un servizio necessario. Destinatari sono tutti i giovani. </a:t>
            </a:r>
          </a:p>
          <a:p>
            <a:pPr marL="0" indent="0" algn="just">
              <a:spcBef>
                <a:spcPts val="0"/>
              </a:spcBef>
              <a:buNone/>
            </a:pPr>
            <a:r>
              <a:rPr lang="it-IT" dirty="0"/>
              <a:t>Il Documento Finale evidenza l’importanza del sacramento della Riconciliazione nella vita di fede e sprona genitori, insegnanti, animatori, sacerdoti ed educatori ad aiutare i giovani ad assumersi responsabilità in ambito professionale e sociopolitico. </a:t>
            </a:r>
          </a:p>
          <a:p>
            <a:pPr marL="0" indent="0" algn="just">
              <a:spcBef>
                <a:spcPts val="0"/>
              </a:spcBef>
              <a:buNone/>
            </a:pPr>
            <a:r>
              <a:rPr lang="it-IT" dirty="0"/>
              <a:t>La sfida in società interculturali e multireligiose è il rapporto con la diversità come occasione di arricchimento reciproco.</a:t>
            </a:r>
          </a:p>
          <a:p>
            <a:pPr marL="0" indent="0" algn="just">
              <a:spcBef>
                <a:spcPts val="0"/>
              </a:spcBef>
              <a:buNone/>
            </a:pPr>
            <a:endParaRPr lang="it-IT" dirty="0"/>
          </a:p>
          <a:p>
            <a:r>
              <a:rPr lang="it-IT" b="1" dirty="0"/>
              <a:t>No a moralismi e false indulgenze, sì a correzione fraterna</a:t>
            </a:r>
            <a:endParaRPr lang="it-IT" dirty="0"/>
          </a:p>
          <a:p>
            <a:pPr marL="0" indent="0" algn="just">
              <a:buNone/>
            </a:pPr>
            <a:r>
              <a:rPr lang="it-IT" dirty="0"/>
              <a:t>Il Sinodo promuove un accompagnamento integrale centrato su preghiera e lavoro interiore. </a:t>
            </a:r>
          </a:p>
          <a:p>
            <a:pPr marL="0" indent="0" algn="just">
              <a:spcBef>
                <a:spcPts val="0"/>
              </a:spcBef>
              <a:buNone/>
            </a:pPr>
            <a:r>
              <a:rPr lang="it-IT" dirty="0"/>
              <a:t>“Il celibato” va inteso come “dono da riconoscere e verificare nella libertà, gioia, gratuità e umiltà”. </a:t>
            </a:r>
          </a:p>
          <a:p>
            <a:pPr marL="0" indent="0" algn="just">
              <a:spcBef>
                <a:spcPts val="0"/>
              </a:spcBef>
              <a:buNone/>
            </a:pPr>
            <a:r>
              <a:rPr lang="it-IT" dirty="0"/>
              <a:t>Si punti ad accompagnatori di qualità: persone equilibrate, di ascolto, fede, preghiera, accoglienti e capaci di correggere fraternamente.</a:t>
            </a:r>
          </a:p>
          <a:p>
            <a:pPr marL="0" indent="0" algn="just">
              <a:spcBef>
                <a:spcPts val="0"/>
              </a:spcBef>
              <a:buNone/>
            </a:pPr>
            <a:endParaRPr lang="it-IT" dirty="0"/>
          </a:p>
          <a:p>
            <a:r>
              <a:rPr lang="it-IT" b="1" dirty="0"/>
              <a:t>L’arte di discernere</a:t>
            </a:r>
            <a:endParaRPr lang="it-IT" dirty="0"/>
          </a:p>
          <a:p>
            <a:pPr marL="0" indent="0" algn="just">
              <a:buNone/>
            </a:pPr>
            <a:r>
              <a:rPr lang="it-IT" dirty="0"/>
              <a:t>“La Chiesa è l’ambiente per discernere e la coscienza è il luogo nel quale si coglie il frutto dell’incontro con Dio. Il discernimento, attraverso “un confronto con una guida spirituale”, si presenta come il lavoro della coscienza”.</a:t>
            </a:r>
          </a:p>
          <a:p>
            <a:pPr marL="0" indent="0" algn="just">
              <a:spcBef>
                <a:spcPts val="0"/>
              </a:spcBef>
              <a:buNone/>
            </a:pPr>
            <a:r>
              <a:rPr lang="it-IT" dirty="0"/>
              <a:t>Banco di prova delle decisioni assunte sono la vita fraterna e il servizio ai poveri, infatti i giovani sono sensibili alla dimensione del servizio.</a:t>
            </a:r>
          </a:p>
        </p:txBody>
      </p:sp>
    </p:spTree>
    <p:extLst>
      <p:ext uri="{BB962C8B-B14F-4D97-AF65-F5344CB8AC3E}">
        <p14:creationId xmlns:p14="http://schemas.microsoft.com/office/powerpoint/2010/main" val="4207700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73D9D83-1F08-47A4-ACCF-8D95D6EB6085}"/>
              </a:ext>
            </a:extLst>
          </p:cNvPr>
          <p:cNvSpPr>
            <a:spLocks noGrp="1"/>
          </p:cNvSpPr>
          <p:nvPr>
            <p:ph type="title"/>
          </p:nvPr>
        </p:nvSpPr>
        <p:spPr/>
        <p:txBody>
          <a:bodyPr/>
          <a:lstStyle/>
          <a:p>
            <a:pPr algn="ctr"/>
            <a:r>
              <a:rPr lang="it-IT" b="1" dirty="0"/>
              <a:t>III PARTE</a:t>
            </a:r>
            <a:br>
              <a:rPr lang="it-IT" b="1" dirty="0"/>
            </a:br>
            <a:r>
              <a:rPr lang="it-IT" b="1" dirty="0"/>
              <a:t>“Partirono senza indugio”</a:t>
            </a:r>
            <a:endParaRPr lang="it-IT" dirty="0"/>
          </a:p>
        </p:txBody>
      </p:sp>
      <p:sp>
        <p:nvSpPr>
          <p:cNvPr id="3" name="Segnaposto contenuto 2">
            <a:extLst>
              <a:ext uri="{FF2B5EF4-FFF2-40B4-BE49-F238E27FC236}">
                <a16:creationId xmlns:a16="http://schemas.microsoft.com/office/drawing/2014/main" id="{BBDDED12-B5A0-4747-8F89-16A7509F1630}"/>
              </a:ext>
            </a:extLst>
          </p:cNvPr>
          <p:cNvSpPr>
            <a:spLocks noGrp="1"/>
          </p:cNvSpPr>
          <p:nvPr>
            <p:ph idx="1"/>
          </p:nvPr>
        </p:nvSpPr>
        <p:spPr/>
        <p:txBody>
          <a:bodyPr>
            <a:normAutofit/>
          </a:bodyPr>
          <a:lstStyle/>
          <a:p>
            <a:pPr algn="just"/>
            <a:r>
              <a:rPr lang="it-IT" dirty="0"/>
              <a:t>Il sinodo mette in luce il camminare insieme e Maria Maddalena, prima discepola missionaria, guarita dalle ferite, testimone della Resurrezione è l’icona di una Chiesa giovane. </a:t>
            </a:r>
          </a:p>
          <a:p>
            <a:pPr lvl="1" algn="just">
              <a:buFont typeface="Arial" panose="020B0604020202020204" pitchFamily="34" charset="0"/>
              <a:buChar char="•"/>
            </a:pPr>
            <a:r>
              <a:rPr lang="it-IT" dirty="0"/>
              <a:t>Fatiche e fragilità dei giovani “ci aiutano ad essere migliori, </a:t>
            </a:r>
          </a:p>
          <a:p>
            <a:pPr lvl="1" algn="just">
              <a:buFont typeface="Arial" panose="020B0604020202020204" pitchFamily="34" charset="0"/>
              <a:buChar char="•"/>
            </a:pPr>
            <a:r>
              <a:rPr lang="it-IT" dirty="0"/>
              <a:t>le loro domande ci sfidano, </a:t>
            </a:r>
          </a:p>
          <a:p>
            <a:pPr lvl="1" algn="just">
              <a:buFont typeface="Arial" panose="020B0604020202020204" pitchFamily="34" charset="0"/>
              <a:buChar char="•"/>
            </a:pPr>
            <a:r>
              <a:rPr lang="it-IT" dirty="0"/>
              <a:t>le critiche ci sono necessarie </a:t>
            </a:r>
          </a:p>
          <a:p>
            <a:pPr lvl="1" algn="just">
              <a:buFont typeface="Arial" panose="020B0604020202020204" pitchFamily="34" charset="0"/>
              <a:buChar char="•"/>
            </a:pPr>
            <a:r>
              <a:rPr lang="it-IT" dirty="0"/>
              <a:t>attraverso di esse la voce del Signore ci chiede conversione e rinnovamento”. </a:t>
            </a:r>
          </a:p>
          <a:p>
            <a:pPr algn="just"/>
            <a:r>
              <a:rPr lang="it-IT" dirty="0"/>
              <a:t>Il documento finale sono solo una tappa perché le condizioni concrete e le necessità urgenti sono diverse tra Paesi e continenti. </a:t>
            </a:r>
          </a:p>
          <a:p>
            <a:pPr algn="just"/>
            <a:r>
              <a:rPr lang="it-IT" dirty="0"/>
              <a:t>Necessità e invito alle Conferenze Episcopali e alle Chiese particolari a proseguire il processo di discernimento per soluzioni pastorali specifiche.</a:t>
            </a:r>
          </a:p>
        </p:txBody>
      </p:sp>
    </p:spTree>
    <p:extLst>
      <p:ext uri="{BB962C8B-B14F-4D97-AF65-F5344CB8AC3E}">
        <p14:creationId xmlns:p14="http://schemas.microsoft.com/office/powerpoint/2010/main" val="1332208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277F7B8-78D3-40C8-81B4-3A02E6E96C06}"/>
              </a:ext>
            </a:extLst>
          </p:cNvPr>
          <p:cNvSpPr>
            <a:spLocks noGrp="1"/>
          </p:cNvSpPr>
          <p:nvPr>
            <p:ph idx="1"/>
          </p:nvPr>
        </p:nvSpPr>
        <p:spPr>
          <a:xfrm>
            <a:off x="677334" y="704088"/>
            <a:ext cx="8596668" cy="6016752"/>
          </a:xfrm>
        </p:spPr>
        <p:txBody>
          <a:bodyPr>
            <a:normAutofit/>
          </a:bodyPr>
          <a:lstStyle/>
          <a:p>
            <a:pPr>
              <a:spcBef>
                <a:spcPts val="0"/>
              </a:spcBef>
            </a:pPr>
            <a:r>
              <a:rPr lang="it-IT" sz="1400" b="1" dirty="0"/>
              <a:t>Sinodalità, stile missionario</a:t>
            </a:r>
            <a:endParaRPr lang="it-IT" sz="1400" dirty="0"/>
          </a:p>
          <a:p>
            <a:pPr marL="0" indent="0" algn="just">
              <a:spcBef>
                <a:spcPts val="0"/>
              </a:spcBef>
              <a:buNone/>
            </a:pPr>
            <a:r>
              <a:rPr lang="it-IT" sz="1400" dirty="0"/>
              <a:t>La “Sinodalità” diventa ed è dato a stile per la missione che sprona a passare  al </a:t>
            </a:r>
            <a:r>
              <a:rPr lang="it-IT" sz="1400" i="1" dirty="0"/>
              <a:t>noi</a:t>
            </a:r>
            <a:r>
              <a:rPr lang="it-IT" sz="1400" dirty="0"/>
              <a:t> e a considerare la molteplicità di volti, sensibilità, provenienze e culture diverse. In questo orizzonte vanno valorizzati i carismi che lo Spirito da. </a:t>
            </a:r>
          </a:p>
          <a:p>
            <a:pPr marL="0" indent="0" algn="just">
              <a:spcBef>
                <a:spcPts val="0"/>
              </a:spcBef>
              <a:buNone/>
            </a:pPr>
            <a:r>
              <a:rPr lang="it-IT" sz="1400" dirty="0"/>
              <a:t>L’autorità sia vissuta in un’ottica di servizio. Sinodali siano anche l’approccio al dialogo interreligioso ed ecumenico mirato alla conoscenza reciproca e all’abbattimento di pregiudizi e stereotipi, e il rinnovamento della vita comunitaria.</a:t>
            </a:r>
          </a:p>
          <a:p>
            <a:pPr marL="0" indent="0" algn="just">
              <a:spcBef>
                <a:spcPts val="0"/>
              </a:spcBef>
              <a:buNone/>
            </a:pPr>
            <a:endParaRPr lang="it-IT" sz="1400" dirty="0"/>
          </a:p>
          <a:p>
            <a:pPr>
              <a:spcBef>
                <a:spcPts val="0"/>
              </a:spcBef>
            </a:pPr>
            <a:r>
              <a:rPr lang="it-IT" sz="1400" b="1" dirty="0"/>
              <a:t>La sfida digitale</a:t>
            </a:r>
            <a:endParaRPr lang="it-IT" sz="1400" dirty="0"/>
          </a:p>
          <a:p>
            <a:pPr marL="0" indent="0" algn="just">
              <a:spcBef>
                <a:spcPts val="0"/>
              </a:spcBef>
              <a:buNone/>
            </a:pPr>
            <a:r>
              <a:rPr lang="it-IT" sz="1400" dirty="0"/>
              <a:t>Ci sono alcune sfide urgenti che la Chiesa è chiamata a cogliere. Il Documento Finale affronta la missione nell’ambiente digitale, “piazza” in cui essi trascorrono molto tempo e si incontrano facilmente. il web presenta luci ed ombre. E si auspica la creazione di Uffici e organismi per la cultura e l’evangelizzazione digitale che, oltre a “favorire lo scambio e la diffusione di buone pratiche, possano gestire sistemi di certificazione dei siti cattolici, per contrastare la diffusione di </a:t>
            </a:r>
            <a:r>
              <a:rPr lang="it-IT" sz="1400" dirty="0" err="1"/>
              <a:t>fake</a:t>
            </a:r>
            <a:r>
              <a:rPr lang="it-IT" sz="1400" dirty="0"/>
              <a:t> news riguardanti la Chiesa.</a:t>
            </a:r>
          </a:p>
          <a:p>
            <a:pPr marL="0" indent="0" algn="just">
              <a:spcBef>
                <a:spcPts val="0"/>
              </a:spcBef>
              <a:buNone/>
            </a:pPr>
            <a:endParaRPr lang="it-IT" sz="1400" dirty="0"/>
          </a:p>
          <a:p>
            <a:pPr>
              <a:spcBef>
                <a:spcPts val="0"/>
              </a:spcBef>
            </a:pPr>
            <a:r>
              <a:rPr lang="it-IT" sz="1400" b="1" dirty="0"/>
              <a:t>Riconoscere e valorizzare donne nella società e nella Chiesa</a:t>
            </a:r>
            <a:endParaRPr lang="it-IT" sz="1400" dirty="0"/>
          </a:p>
          <a:p>
            <a:pPr marL="0" indent="0" algn="just">
              <a:spcBef>
                <a:spcPts val="0"/>
              </a:spcBef>
              <a:buNone/>
            </a:pPr>
            <a:r>
              <a:rPr lang="it-IT" sz="1400" dirty="0"/>
              <a:t>Il Documento evidenzia anche la necessità di un maggiore riconoscimento e valorizzazione delle donne nella società e nella Chiesa. Si auspicano “una presenza femminile negli organi ecclesiali a tutti i livelli, anche in funzioni di responsabilità” ed una “partecipazione femminile ai processi decisionali ecclesiali.</a:t>
            </a:r>
          </a:p>
          <a:p>
            <a:pPr marL="0" indent="0" algn="just">
              <a:spcBef>
                <a:spcPts val="0"/>
              </a:spcBef>
              <a:buNone/>
            </a:pPr>
            <a:endParaRPr lang="it-IT" sz="900" dirty="0"/>
          </a:p>
        </p:txBody>
      </p:sp>
    </p:spTree>
    <p:extLst>
      <p:ext uri="{BB962C8B-B14F-4D97-AF65-F5344CB8AC3E}">
        <p14:creationId xmlns:p14="http://schemas.microsoft.com/office/powerpoint/2010/main" val="3147684539"/>
      </p:ext>
    </p:extLst>
  </p:cSld>
  <p:clrMapOvr>
    <a:masterClrMapping/>
  </p:clrMapOvr>
</p:sld>
</file>

<file path=ppt/theme/theme1.xml><?xml version="1.0" encoding="utf-8"?>
<a:theme xmlns:a="http://schemas.openxmlformats.org/drawingml/2006/main" name="Sfaccettatur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201</TotalTime>
  <Words>916</Words>
  <Application>Microsoft Office PowerPoint</Application>
  <PresentationFormat>Widescreen</PresentationFormat>
  <Paragraphs>91</Paragraphs>
  <Slides>10</Slides>
  <Notes>0</Notes>
  <HiddenSlides>0</HiddenSlides>
  <MMClips>0</MMClips>
  <ScaleCrop>false</ScaleCrop>
  <HeadingPairs>
    <vt:vector size="4" baseType="variant">
      <vt:variant>
        <vt:lpstr>Tema</vt:lpstr>
      </vt:variant>
      <vt:variant>
        <vt:i4>1</vt:i4>
      </vt:variant>
      <vt:variant>
        <vt:lpstr>Titoli diapositive</vt:lpstr>
      </vt:variant>
      <vt:variant>
        <vt:i4>10</vt:i4>
      </vt:variant>
    </vt:vector>
  </HeadingPairs>
  <TitlesOfParts>
    <vt:vector size="11" baseType="lpstr">
      <vt:lpstr>Sfaccettatura</vt:lpstr>
      <vt:lpstr>SINODO DEI VESCOVI XV ASSEMBLEA GENERALE  I GIOVANI, LA FEDE  E  IL DISCERNIMENTO VOCAZIONALE</vt:lpstr>
      <vt:lpstr>Filo conduttore:  «I discepoli di Emmaus»</vt:lpstr>
      <vt:lpstr>I PARTE “Camminava con loro” </vt:lpstr>
      <vt:lpstr>Presentazione standard di PowerPoint</vt:lpstr>
      <vt:lpstr>Presentazione standard di PowerPoint</vt:lpstr>
      <vt:lpstr>II PARTE “Si aprirono i loro occhi” </vt:lpstr>
      <vt:lpstr>Presentazione standard di PowerPoint</vt:lpstr>
      <vt:lpstr>III PARTE “Partirono senza indugio”</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SINODO DEI VESCOVI XV ASSEMBLEA GENERALE  I GIOVANI, LA FEDE  E  IL DISCERNIMENTO VOCAZIONALE</dc:title>
  <dc:creator>Giuseppe Marrazzo</dc:creator>
  <cp:lastModifiedBy>Utente sconosciuto</cp:lastModifiedBy>
  <cp:revision>32</cp:revision>
  <dcterms:created xsi:type="dcterms:W3CDTF">2019-10-06T13:52:23Z</dcterms:created>
  <dcterms:modified xsi:type="dcterms:W3CDTF">2019-10-14T11:02:04Z</dcterms:modified>
</cp:coreProperties>
</file>