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1" r:id="rId6"/>
    <p:sldId id="262" r:id="rId7"/>
    <p:sldId id="296" r:id="rId8"/>
    <p:sldId id="297" r:id="rId9"/>
    <p:sldId id="290" r:id="rId10"/>
    <p:sldId id="291" r:id="rId11"/>
    <p:sldId id="294" r:id="rId12"/>
    <p:sldId id="298" r:id="rId13"/>
    <p:sldId id="286" r:id="rId14"/>
    <p:sldId id="299" r:id="rId15"/>
    <p:sldId id="264" r:id="rId16"/>
    <p:sldId id="265" r:id="rId17"/>
    <p:sldId id="300" r:id="rId18"/>
    <p:sldId id="301" r:id="rId19"/>
    <p:sldId id="302" r:id="rId20"/>
    <p:sldId id="303" r:id="rId21"/>
    <p:sldId id="266" r:id="rId22"/>
    <p:sldId id="267" r:id="rId23"/>
    <p:sldId id="268" r:id="rId24"/>
    <p:sldId id="269" r:id="rId25"/>
    <p:sldId id="304" r:id="rId26"/>
    <p:sldId id="287" r:id="rId27"/>
    <p:sldId id="271" r:id="rId28"/>
    <p:sldId id="312" r:id="rId29"/>
    <p:sldId id="311" r:id="rId30"/>
    <p:sldId id="310" r:id="rId31"/>
    <p:sldId id="306" r:id="rId32"/>
    <p:sldId id="309" r:id="rId33"/>
    <p:sldId id="272" r:id="rId34"/>
    <p:sldId id="279" r:id="rId35"/>
    <p:sldId id="288" r:id="rId36"/>
    <p:sldId id="282" r:id="rId37"/>
    <p:sldId id="307" r:id="rId38"/>
    <p:sldId id="283" r:id="rId39"/>
    <p:sldId id="295" r:id="rId40"/>
    <p:sldId id="308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9bLb5EwDiHn4naTmLK/J/TQtX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7"/>
    <p:restoredTop sz="94709"/>
  </p:normalViewPr>
  <p:slideViewPr>
    <p:cSldViewPr snapToGrid="0" snapToObjects="1">
      <p:cViewPr varScale="1">
        <p:scale>
          <a:sx n="83" d="100"/>
          <a:sy n="83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347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792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426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771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4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2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76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966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0244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267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9968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886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26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6303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111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3720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0644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7016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5120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4667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403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2393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65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9050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5644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8929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9061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9941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6884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2303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1063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689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9481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28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Da modificare</a:t>
            </a:r>
            <a:endParaRPr dirty="0"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135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05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83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029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03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95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672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89" name="Google Shape;89;p38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3" name="Google Shape;43;p31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3" name="Google Shape;53;p32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9" name="Google Shape;59;p33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67" name="Google Shape;67;p35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75" name="Google Shape;75;p36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82" name="Google Shape;82;p37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.it/rapporti-covid-19/-/asset_publisher/btw1J82wtYzH/content/prossima-pubblicazione.-rapporto-iss-covid-19-n.-25-2020.-raccomandazioni-ad-interim-sulla-sanificazione-di-strutture-non-sanitarie-nell-attuale-emergenza-covid-19-superfici-ambienti-interni-e-abbigliamento.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.it/documents/20126/0/Rapporto+ISS+COVID-19+n.+32_2020.pdf/f27c2b51-40e3-b9c7-3a55-35585beaa0fb?t=1590673576129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2053091"/>
            <a:ext cx="9144000" cy="23876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L’oratorio si prepara ad accogliere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5AD07F-0AE7-2641-B794-9D70F17EC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1760" cy="6858000"/>
          </a:xfrm>
          <a:prstGeom prst="rect">
            <a:avLst/>
          </a:prstGeom>
        </p:spPr>
      </p:pic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578EE108-4061-FF45-B161-C1C4B51DC1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529" y="3084745"/>
            <a:ext cx="859637" cy="15271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D5AECAC-0778-8145-8CC8-FDB47729FF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686" y="4836972"/>
            <a:ext cx="2602839" cy="20210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8ABF495-A466-524B-8E12-D8F7737B12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19722" y="609599"/>
            <a:ext cx="1433981" cy="1603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93964" y="236198"/>
            <a:ext cx="10804071" cy="205150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Regolamento circa le misure </a:t>
            </a:r>
            <a:b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anti contagio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93964" y="2645019"/>
            <a:ext cx="10804070" cy="192528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Quest’anno non è necessaria la firma del patto di responsabilità reciproca. Tuttavia occorre consegnare alle famiglie e a tutte le persone coinvolte un </a:t>
            </a:r>
            <a:r>
              <a:rPr lang="it-IT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regolamento </a:t>
            </a: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le misure anti-contagio adottate dalla Parrocchia (una bozza all’</a:t>
            </a:r>
            <a:r>
              <a:rPr lang="it-IT" sz="3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4).</a:t>
            </a:r>
          </a:p>
        </p:txBody>
      </p:sp>
      <p:sp>
        <p:nvSpPr>
          <p:cNvPr id="5" name="Google Shape;135;p7">
            <a:extLst>
              <a:ext uri="{FF2B5EF4-FFF2-40B4-BE49-F238E27FC236}">
                <a16:creationId xmlns:a16="http://schemas.microsoft.com/office/drawing/2014/main" id="{11B32554-3A88-5744-B485-F27C48651400}"/>
              </a:ext>
            </a:extLst>
          </p:cNvPr>
          <p:cNvSpPr txBox="1">
            <a:spLocks/>
          </p:cNvSpPr>
          <p:nvPr/>
        </p:nvSpPr>
        <p:spPr>
          <a:xfrm>
            <a:off x="669471" y="4696521"/>
            <a:ext cx="10804070" cy="192528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genitori e gli adulti coinvolti sono invitati a un continuo automonitoraggio delle condizioni del proprio nucleo familiare. Verranno fornite loro informazioni circa i comportamenti da adottare in caso di comparsa di sintomi sospetti per COVID-19. </a:t>
            </a:r>
          </a:p>
        </p:txBody>
      </p:sp>
    </p:spTree>
    <p:extLst>
      <p:ext uri="{BB962C8B-B14F-4D97-AF65-F5344CB8AC3E}">
        <p14:creationId xmlns:p14="http://schemas.microsoft.com/office/powerpoint/2010/main" val="255509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Responsabile e Referente COVID-19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1861456"/>
            <a:ext cx="10515600" cy="290648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Responsabile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nominato dal Parroco e coordina tutte le attività. Deve essere un ministro ordinato, un/a consacrato/a oppure un laico maggiorenne con esperienza che svolge l’incarico retribuito o a titolo gratuito. Il Responsabile può anche svolgere la funzione di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Operatore di un gruppo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</a:p>
        </p:txBody>
      </p:sp>
      <p:sp>
        <p:nvSpPr>
          <p:cNvPr id="6" name="Google Shape;135;p7">
            <a:extLst>
              <a:ext uri="{FF2B5EF4-FFF2-40B4-BE49-F238E27FC236}">
                <a16:creationId xmlns:a16="http://schemas.microsoft.com/office/drawing/2014/main" id="{360CE12C-2FD9-7244-A4AB-AFCD73FB35C9}"/>
              </a:ext>
            </a:extLst>
          </p:cNvPr>
          <p:cNvSpPr txBox="1">
            <a:spLocks/>
          </p:cNvSpPr>
          <p:nvPr/>
        </p:nvSpPr>
        <p:spPr>
          <a:xfrm>
            <a:off x="838200" y="4931231"/>
            <a:ext cx="10515600" cy="165240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ogni oratorio è necessario istituire un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Referente COVID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 sovraintenda al rispetto dei Protocolli.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 l’unico ad avere contatti con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4879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13938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Referente COVID-19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2945444"/>
            <a:ext cx="10515600" cy="240125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caso in cui venga segnalato che una persona positiva ha preso parte alle attività dell’oratorio, sarà sua responsabilità inviare ad ATS i nomi di coloro che hanno avuto un contatto stretto (All.5). </a:t>
            </a:r>
          </a:p>
        </p:txBody>
      </p:sp>
    </p:spTree>
    <p:extLst>
      <p:ext uri="{BB962C8B-B14F-4D97-AF65-F5344CB8AC3E}">
        <p14:creationId xmlns:p14="http://schemas.microsoft.com/office/powerpoint/2010/main" val="361784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di prima 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1823505"/>
            <a:ext cx="10515600" cy="205990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10000"/>
              </a:lnSpc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esercita la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responsabilità genitoriale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(per conto del minore) 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6, anche per gli animatori minorenni), gli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anche volontari 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7 per i maggiorenni), e gli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 minori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8) devono dichiarare:</a:t>
            </a:r>
          </a:p>
        </p:txBody>
      </p:sp>
      <p:sp>
        <p:nvSpPr>
          <p:cNvPr id="4" name="Google Shape;141;g89caf51b0d_0_0">
            <a:extLst>
              <a:ext uri="{FF2B5EF4-FFF2-40B4-BE49-F238E27FC236}">
                <a16:creationId xmlns:a16="http://schemas.microsoft.com/office/drawing/2014/main" id="{36869B9F-7506-1443-83DA-E535C655D116}"/>
              </a:ext>
            </a:extLst>
          </p:cNvPr>
          <p:cNvSpPr txBox="1">
            <a:spLocks/>
          </p:cNvSpPr>
          <p:nvPr/>
        </p:nvSpPr>
        <p:spPr>
          <a:xfrm>
            <a:off x="838200" y="4016225"/>
            <a:ext cx="7872663" cy="25521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avere una temperatura corporea superiore ai 37,5°C o alcuna sintomatologia respiratoria o altro sintomo compatibile con COVID-19, né aver avuto tali sintomi nei 3 giorni precedenti; </a:t>
            </a:r>
          </a:p>
        </p:txBody>
      </p:sp>
      <p:pic>
        <p:nvPicPr>
          <p:cNvPr id="2050" name="Picture 2" descr="Pixelchen, Osservazione, Stage, Questionario, Exchange">
            <a:extLst>
              <a:ext uri="{FF2B5EF4-FFF2-40B4-BE49-F238E27FC236}">
                <a16:creationId xmlns:a16="http://schemas.microsoft.com/office/drawing/2014/main" id="{D5BEB7CF-CB94-8040-886D-0712C9EC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311" y="4812632"/>
            <a:ext cx="2950885" cy="1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9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g89caf51b0d_0_0">
            <a:extLst>
              <a:ext uri="{FF2B5EF4-FFF2-40B4-BE49-F238E27FC236}">
                <a16:creationId xmlns:a16="http://schemas.microsoft.com/office/drawing/2014/main" id="{36869B9F-7506-1443-83DA-E535C655D116}"/>
              </a:ext>
            </a:extLst>
          </p:cNvPr>
          <p:cNvSpPr txBox="1">
            <a:spLocks/>
          </p:cNvSpPr>
          <p:nvPr/>
        </p:nvSpPr>
        <p:spPr>
          <a:xfrm>
            <a:off x="838200" y="2546653"/>
            <a:ext cx="10515600" cy="25521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essere in stato di quarantena o isolamento domiciliare e non aver avuto contatti stretti negli ultimi 14 giorni con una persona positiva al SARS-CoV-2, per quanto di propria conoscenza.</a:t>
            </a:r>
            <a:endParaRPr lang="it-IT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Google Shape;134;p7">
            <a:extLst>
              <a:ext uri="{FF2B5EF4-FFF2-40B4-BE49-F238E27FC236}">
                <a16:creationId xmlns:a16="http://schemas.microsoft.com/office/drawing/2014/main" id="{2861D6C3-7952-8143-AD2D-716F26358D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di prima 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838200" y="731837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838200" y="2747509"/>
            <a:ext cx="10515600" cy="2228215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L’accoglienza dice dello stile dell’oratorio. La gioia e l’entusiasmo di vedere i ragazzi sono elementi essenziali, ma è necessario avere le giuste accortezze. È fondamentale allestire e preparare al meglio questo luogo.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Accompagnare le famiglie all’ingresso con il giusto clima di gioia è importante ma sempre nel rispetto delle regole.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A21BC0-B50E-504E-8757-B003661C94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323" y="256673"/>
            <a:ext cx="1864895" cy="18648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838200" y="2084705"/>
            <a:ext cx="10515600" cy="435133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giuste misure di sicurezza</a:t>
            </a:r>
            <a:endParaRPr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Luogo adeguato (oltre il quale solo i partecipanti possono passare)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Dispenser di soluzione idroalcolica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Registri delle presenze con orario di entrata ed uscita (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9)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Mascherine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Segnaletiche adeguate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838200" y="2084705"/>
            <a:ext cx="10515600" cy="435133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misurazione della temperatura è obbligatoria se si prevedono sport o giochi di contatto o di squadra.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Consigliamo di prendere la temperatura sempre e per tutti, per facilitare l'accesso e mantenere la sicurezza ad uno standard elevato.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temperatura non andrà registrata.</a:t>
            </a:r>
            <a:endParaRPr sz="32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7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93720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SzPts val="6000"/>
            </a:pPr>
            <a:r>
              <a:rPr lang="it-IT" sz="66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Accoglienza giornaliera </a:t>
            </a:r>
            <a:br>
              <a:rPr lang="it-IT" sz="66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6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54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oltre il primo giorno-</a:t>
            </a:r>
            <a:endParaRPr sz="66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2503915"/>
            <a:ext cx="10515600" cy="410351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ricorderà l’obbligo di trattenere in casa il minore e dare comunicazione alla Parrocchia nel caso in cui, nel tempo di assenza dall’attività, il minore abbia una temperatura corporea superiore ai 37,5°C o qualche sintomatologia respiratoria ovvero il minore risulti positivo al SARS-Cov-2 ovvero sia in quarantena o abbia avuto un contatto stretto con una persona poi rivelatasi positiva al SARS-CoV-2. Gli stessi obblighi saranno ricordati agli adulti coinvolti a qualsiasi titolo e con qualsiasi ruolo.</a:t>
            </a:r>
          </a:p>
        </p:txBody>
      </p:sp>
    </p:spTree>
    <p:extLst>
      <p:ext uri="{BB962C8B-B14F-4D97-AF65-F5344CB8AC3E}">
        <p14:creationId xmlns:p14="http://schemas.microsoft.com/office/powerpoint/2010/main" val="308815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2456612"/>
            <a:ext cx="10515600" cy="410351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Qualora si verificasse una delle condizioni espressamente individuate nel paragrafo di prima accoglienza, è fatto divieto di frequentare le attività. </a:t>
            </a:r>
          </a:p>
          <a:p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tal caso, per il rientro in comunità, si applicano le vigenti disposizioni previste per l’attività scolastica. 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224F1C-8DBF-8C4E-8F3E-715BA128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Google Shape;134;p7">
            <a:extLst>
              <a:ext uri="{FF2B5EF4-FFF2-40B4-BE49-F238E27FC236}">
                <a16:creationId xmlns:a16="http://schemas.microsoft.com/office/drawing/2014/main" id="{02E3B936-72D2-AC48-B4AE-18898852B6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93720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Accoglienza giornaliera </a:t>
            </a:r>
            <a:b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54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oltre il primo giorno-</a:t>
            </a:r>
            <a:endParaRPr lang="it-IT" sz="66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4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838200" y="1306603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Il giusto stile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838200" y="3069772"/>
            <a:ext cx="10515600" cy="239363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ts val="6000"/>
              <a:buNone/>
            </a:pPr>
            <a:r>
              <a:rPr lang="it-IT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Vigile serenità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6000"/>
              <a:buNone/>
            </a:pPr>
            <a:r>
              <a:rPr lang="it-IT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fine è garantire a ragazzi e ragazze di trovare un clima sereno e piacevole in cui stare insieme agli altri. L’oratorio deve essere un ambiente accogliente in cui si possano vivere relazioni autentiche.</a:t>
            </a:r>
            <a:endParaRPr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DE97066-7EDA-B64D-83B4-D3C50842A7A0}"/>
              </a:ext>
            </a:extLst>
          </p:cNvPr>
          <p:cNvGrpSpPr/>
          <p:nvPr/>
        </p:nvGrpSpPr>
        <p:grpSpPr>
          <a:xfrm flipH="1">
            <a:off x="8924222" y="417095"/>
            <a:ext cx="2429577" cy="2707157"/>
            <a:chOff x="7101840" y="406834"/>
            <a:chExt cx="2839454" cy="3384884"/>
          </a:xfrm>
        </p:grpSpPr>
        <p:pic>
          <p:nvPicPr>
            <p:cNvPr id="13" name="Immagine 12" descr="Immagine che contiene clipart&#10;&#10;Descrizione generata automaticamente">
              <a:extLst>
                <a:ext uri="{FF2B5EF4-FFF2-40B4-BE49-F238E27FC236}">
                  <a16:creationId xmlns:a16="http://schemas.microsoft.com/office/drawing/2014/main" id="{CE871AEA-73F9-BE41-8962-A6E73DADB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840" y="406834"/>
              <a:ext cx="2839454" cy="338488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C5AF6541-1F2C-EB41-B8A1-3BBD15E24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8968" y="895180"/>
              <a:ext cx="1122948" cy="7774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2756423"/>
            <a:ext cx="10515600" cy="14726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misurazione della temperatura valgono le considerazioni e le modalità già descritte. </a:t>
            </a:r>
          </a:p>
        </p:txBody>
      </p:sp>
      <p:sp>
        <p:nvSpPr>
          <p:cNvPr id="4" name="Google Shape;141;g89caf51b0d_0_0">
            <a:extLst>
              <a:ext uri="{FF2B5EF4-FFF2-40B4-BE49-F238E27FC236}">
                <a16:creationId xmlns:a16="http://schemas.microsoft.com/office/drawing/2014/main" id="{67315FD6-A2C0-E04D-B69A-C8E290A72A7E}"/>
              </a:ext>
            </a:extLst>
          </p:cNvPr>
          <p:cNvSpPr txBox="1">
            <a:spLocks/>
          </p:cNvSpPr>
          <p:nvPr/>
        </p:nvSpPr>
        <p:spPr>
          <a:xfrm>
            <a:off x="838200" y="4494735"/>
            <a:ext cx="10515600" cy="1605785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L’ingresso verrà tracciato sull’apposito registro delle presenze. 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3CA69A5-5D26-4A4A-91E7-A4254ADF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Google Shape;134;p7">
            <a:extLst>
              <a:ext uri="{FF2B5EF4-FFF2-40B4-BE49-F238E27FC236}">
                <a16:creationId xmlns:a16="http://schemas.microsoft.com/office/drawing/2014/main" id="{8FD9CBED-66BC-874B-9995-9059ED294C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93720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Accoglienza giornaliera </a:t>
            </a:r>
            <a:b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54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oltre il primo giorno-</a:t>
            </a:r>
            <a:endParaRPr lang="it-IT" sz="66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2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9" name="Google Shape;159;p10"/>
          <p:cNvGrpSpPr/>
          <p:nvPr/>
        </p:nvGrpSpPr>
        <p:grpSpPr>
          <a:xfrm>
            <a:off x="1282833" y="2907373"/>
            <a:ext cx="9626333" cy="2834899"/>
            <a:chOff x="335272" y="3129"/>
            <a:chExt cx="9626333" cy="2834899"/>
          </a:xfrm>
        </p:grpSpPr>
        <p:sp>
          <p:nvSpPr>
            <p:cNvPr id="160" name="Google Shape;160;p10"/>
            <p:cNvSpPr/>
            <p:nvPr/>
          </p:nvSpPr>
          <p:spPr>
            <a:xfrm>
              <a:off x="335272" y="312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 txBox="1"/>
            <p:nvPr/>
          </p:nvSpPr>
          <p:spPr>
            <a:xfrm>
              <a:off x="997632" y="312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Arrivo scaglionato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3216536" y="11573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0"/>
            <p:cNvSpPr txBox="1"/>
            <p:nvPr/>
          </p:nvSpPr>
          <p:spPr>
            <a:xfrm>
              <a:off x="3766294" y="11573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b="0" i="0" u="none" strike="noStrike" cap="none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Fare dei turni</a:t>
              </a:r>
              <a:endParaRPr sz="11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5580498" y="11573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0"/>
            <p:cNvSpPr txBox="1"/>
            <p:nvPr/>
          </p:nvSpPr>
          <p:spPr>
            <a:xfrm>
              <a:off x="6130256" y="11573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b="0" i="0" u="none" strike="noStrike" cap="none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Spazio adeguato</a:t>
              </a:r>
              <a:endParaRPr sz="11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335272" y="151330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 txBox="1"/>
            <p:nvPr/>
          </p:nvSpPr>
          <p:spPr>
            <a:xfrm>
              <a:off x="997631" y="1513309"/>
              <a:ext cx="2099679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Registri Presenza (</a:t>
              </a:r>
              <a:r>
                <a:rPr lang="it-IT" sz="2400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</a:t>
              </a:r>
              <a:r>
                <a:rPr lang="it-IT" sz="2400" b="0" i="0" u="none" strike="noStrike" cap="none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ll</a:t>
              </a: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 9)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3216536" y="1625910"/>
              <a:ext cx="3311797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 txBox="1"/>
            <p:nvPr/>
          </p:nvSpPr>
          <p:spPr>
            <a:xfrm>
              <a:off x="3766294" y="1625910"/>
              <a:ext cx="2363962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Registrare orario di ingresso</a:t>
              </a:r>
              <a:endParaRPr sz="1100" b="0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6130256" y="1625910"/>
              <a:ext cx="3831349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 txBox="1"/>
            <p:nvPr/>
          </p:nvSpPr>
          <p:spPr>
            <a:xfrm>
              <a:off x="6647558" y="1648793"/>
              <a:ext cx="2768669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Registrare orario di uscita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321962" y="224122"/>
            <a:ext cx="11548075" cy="157110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Buone prassi per genitori o educatori: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1" name="Google Shape;181;p11"/>
          <p:cNvGrpSpPr/>
          <p:nvPr/>
        </p:nvGrpSpPr>
        <p:grpSpPr>
          <a:xfrm>
            <a:off x="1173472" y="1996394"/>
            <a:ext cx="9182696" cy="4345079"/>
            <a:chOff x="335272" y="3129"/>
            <a:chExt cx="9182696" cy="4345079"/>
          </a:xfrm>
        </p:grpSpPr>
        <p:sp>
          <p:nvSpPr>
            <p:cNvPr id="182" name="Google Shape;182;p11"/>
            <p:cNvSpPr/>
            <p:nvPr/>
          </p:nvSpPr>
          <p:spPr>
            <a:xfrm>
              <a:off x="335272" y="312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997632" y="312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13950" rIns="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1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Ragazzo con 37,5°C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3216536" y="11573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3856578" y="108087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Non può essere accompagnato in oratorio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5580498" y="115730"/>
              <a:ext cx="3937470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 txBox="1"/>
            <p:nvPr/>
          </p:nvSpPr>
          <p:spPr>
            <a:xfrm>
              <a:off x="6174837" y="188590"/>
              <a:ext cx="2748791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</a:t>
              </a: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genitore/accompagnatore contatterà il proprio medico curante</a:t>
              </a:r>
              <a:endParaRPr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6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35272" y="151330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 txBox="1"/>
            <p:nvPr/>
          </p:nvSpPr>
          <p:spPr>
            <a:xfrm>
              <a:off x="997632" y="151330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13950" rIns="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18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</a:t>
              </a:r>
              <a:r>
                <a:rPr lang="it-IT" sz="1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dulto con 37,5°C solo o in accompagnamento di un minore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216536" y="1625910"/>
              <a:ext cx="3311796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 txBox="1"/>
            <p:nvPr/>
          </p:nvSpPr>
          <p:spPr>
            <a:xfrm>
              <a:off x="3647069" y="1625910"/>
              <a:ext cx="2450019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Né l'adulto né il minore possono accedere all'oratorio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35272" y="302348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 txBox="1"/>
            <p:nvPr/>
          </p:nvSpPr>
          <p:spPr>
            <a:xfrm>
              <a:off x="997632" y="302348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13950" rIns="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1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Educatore con 37,5°C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216536" y="313609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 txBox="1"/>
            <p:nvPr/>
          </p:nvSpPr>
          <p:spPr>
            <a:xfrm>
              <a:off x="3856578" y="313609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Resta a casa e avvisa il responsabile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5580498" y="313609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6216312" y="313609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Operatore contatterà il suo medico curante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Quindi… chi può entrare?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838200" y="1917848"/>
            <a:ext cx="10515600" cy="37998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ha consegnato l'autodichiarazione durante la prima accoglienza (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6, 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7, 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8)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ha temperatura inferiore ai 37,5°C (minore,  accompagnatore e educatore)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non è entrato in contatto con persone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risultate positive al Covid-19 negli ultimi 14 giorni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ha igienizzato le mani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indossa la mascherina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F974B4-93D7-8F48-ACF2-EEA343470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175" y="4026567"/>
            <a:ext cx="1677129" cy="18047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title"/>
          </p:nvPr>
        </p:nvSpPr>
        <p:spPr>
          <a:xfrm>
            <a:off x="389164" y="157656"/>
            <a:ext cx="11413672" cy="201104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Qualcuno manifesta sintomi nel corso della giornata: </a:t>
            </a:r>
            <a:r>
              <a:rPr lang="it-IT" sz="67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che cosa fare?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1" name="Google Shape;211;p13"/>
          <p:cNvGrpSpPr/>
          <p:nvPr/>
        </p:nvGrpSpPr>
        <p:grpSpPr>
          <a:xfrm>
            <a:off x="838200" y="2288270"/>
            <a:ext cx="10515599" cy="4351337"/>
            <a:chOff x="0" y="0"/>
            <a:chExt cx="10515599" cy="4351337"/>
          </a:xfrm>
        </p:grpSpPr>
        <p:sp>
          <p:nvSpPr>
            <p:cNvPr id="212" name="Google Shape;212;p13"/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28038" y="28038"/>
              <a:ext cx="7298593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Sintomi: temperatura superiore a 37,5°C o sintomi compatibili con COVID-19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704545" y="1131347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8585"/>
                </a:gs>
                <a:gs pos="50000">
                  <a:srgbClr val="BC7272"/>
                </a:gs>
                <a:gs pos="100000">
                  <a:srgbClr val="A8606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Momentaneamente isolato in un luogo tranquillo e separato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C5B5B"/>
                </a:gs>
                <a:gs pos="50000">
                  <a:srgbClr val="DE3636"/>
                </a:gs>
                <a:gs pos="100000">
                  <a:srgbClr val="CD2626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1426612" y="2290733"/>
              <a:ext cx="7040133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Informare famiglia (se minore) che accompagnerà a casa il ragazzo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103119" y="3394043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4747"/>
                </a:gs>
                <a:gs pos="50000">
                  <a:srgbClr val="FF0000"/>
                </a:gs>
                <a:gs pos="100000">
                  <a:srgbClr val="E300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2131157" y="3422081"/>
              <a:ext cx="702961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La famiglia dovrà contattare il medico curante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7790238" y="733200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411"/>
              </a:srgbClr>
            </a:solidFill>
            <a:ln w="9525" cap="flat" cmpd="sng">
              <a:solidFill>
                <a:srgbClr val="E0E0E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7930242" y="733200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494783" y="1864548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0D3D3">
                <a:alpha val="89411"/>
              </a:srgbClr>
            </a:solidFill>
            <a:ln w="9525" cap="flat" cmpd="sng">
              <a:solidFill>
                <a:srgbClr val="F0D3D3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8634787" y="1864548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9188813" y="2995896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EC9C9">
                <a:alpha val="89411"/>
              </a:srgbClr>
            </a:solidFill>
            <a:ln w="9525" cap="flat" cmpd="sng">
              <a:solidFill>
                <a:srgbClr val="FEC9C9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9328817" y="2995896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3"/>
          <p:cNvGrpSpPr/>
          <p:nvPr/>
        </p:nvGrpSpPr>
        <p:grpSpPr>
          <a:xfrm>
            <a:off x="1190473" y="2294527"/>
            <a:ext cx="9811054" cy="3219989"/>
            <a:chOff x="0" y="0"/>
            <a:chExt cx="9811054" cy="3219989"/>
          </a:xfrm>
        </p:grpSpPr>
        <p:sp>
          <p:nvSpPr>
            <p:cNvPr id="212" name="Google Shape;212;p13"/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28038" y="28038"/>
              <a:ext cx="824443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r>
                <a:rPr lang="it-IT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Quando il minore ha lasciato la stanza o l’area di isolamento, occorre pulire e disinfettare le superfici della stessa </a:t>
              </a: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704545" y="1131347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8585"/>
                </a:gs>
                <a:gs pos="50000">
                  <a:srgbClr val="BC7272"/>
                </a:gs>
                <a:gs pos="100000">
                  <a:srgbClr val="A8606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In caso di positività la famiglia dovrà informare la parrocchia</a:t>
              </a:r>
              <a:endParaRPr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C5B5B"/>
                </a:gs>
                <a:gs pos="50000">
                  <a:srgbClr val="DE3636"/>
                </a:gs>
                <a:gs pos="100000">
                  <a:srgbClr val="CD2626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1426612" y="2290733"/>
              <a:ext cx="7040133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r>
                <a:rPr lang="it-IT" sz="24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Il Referente COVID contatterà immediatamente ATS (</a:t>
              </a:r>
              <a:r>
                <a:rPr lang="it-IT" sz="2400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All</a:t>
              </a:r>
              <a:r>
                <a:rPr lang="it-IT" sz="24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5)</a:t>
              </a: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7790238" y="733200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411"/>
              </a:srgbClr>
            </a:solidFill>
            <a:ln w="9525" cap="flat" cmpd="sng">
              <a:solidFill>
                <a:srgbClr val="E0E0E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7930242" y="733200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494783" y="1864548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0D3D3">
                <a:alpha val="89411"/>
              </a:srgbClr>
            </a:solidFill>
            <a:ln w="9525" cap="flat" cmpd="sng">
              <a:solidFill>
                <a:srgbClr val="F0D3D3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8634787" y="1864548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  <p:sp>
        <p:nvSpPr>
          <p:cNvPr id="18" name="Google Shape;231;g89caf51b0d_0_5">
            <a:extLst>
              <a:ext uri="{FF2B5EF4-FFF2-40B4-BE49-F238E27FC236}">
                <a16:creationId xmlns:a16="http://schemas.microsoft.com/office/drawing/2014/main" id="{FBE8A388-30D7-974C-BC1E-C7E8CDD35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1129" y="5656818"/>
            <a:ext cx="11032671" cy="107618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0">
              <a:buNone/>
            </a:pPr>
            <a:r>
              <a:rPr lang="it-IT" sz="2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La presenza di un caso confermato necessiterà l’attivazione da parte della struttura di un monitoraggio attento da avviare in stretto raccordo con ATS.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A4D24D5-F71F-604B-8621-274F26D6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Google Shape;210;p13">
            <a:extLst>
              <a:ext uri="{FF2B5EF4-FFF2-40B4-BE49-F238E27FC236}">
                <a16:creationId xmlns:a16="http://schemas.microsoft.com/office/drawing/2014/main" id="{D6B63F7A-05BF-5948-861D-5A921A75A744}"/>
              </a:ext>
            </a:extLst>
          </p:cNvPr>
          <p:cNvSpPr txBox="1">
            <a:spLocks/>
          </p:cNvSpPr>
          <p:nvPr/>
        </p:nvSpPr>
        <p:spPr>
          <a:xfrm>
            <a:off x="389164" y="124998"/>
            <a:ext cx="11413672" cy="201104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Qualcuno manifesta sintomi nel corso della giornata: </a:t>
            </a:r>
            <a:r>
              <a:rPr lang="it-IT" sz="67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che cosa fare?</a:t>
            </a:r>
            <a:endParaRPr lang="it-IT"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0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30;g89caf51b0d_0_5">
            <a:extLst>
              <a:ext uri="{FF2B5EF4-FFF2-40B4-BE49-F238E27FC236}">
                <a16:creationId xmlns:a16="http://schemas.microsoft.com/office/drawing/2014/main" id="{D5A28BC3-0AB3-BB46-8EE4-13D788B0F18D}"/>
              </a:ext>
            </a:extLst>
          </p:cNvPr>
          <p:cNvSpPr txBox="1">
            <a:spLocks/>
          </p:cNvSpPr>
          <p:nvPr/>
        </p:nvSpPr>
        <p:spPr>
          <a:xfrm>
            <a:off x="838200" y="730885"/>
            <a:ext cx="105156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it-IT" dirty="0"/>
              <a:t>Nel caso di adulto o minore </a:t>
            </a:r>
          </a:p>
          <a:p>
            <a:r>
              <a:rPr lang="it-IT" dirty="0"/>
              <a:t>positivo al Covid-19</a:t>
            </a:r>
          </a:p>
        </p:txBody>
      </p:sp>
      <p:sp>
        <p:nvSpPr>
          <p:cNvPr id="21" name="Google Shape;231;g89caf51b0d_0_5">
            <a:extLst>
              <a:ext uri="{FF2B5EF4-FFF2-40B4-BE49-F238E27FC236}">
                <a16:creationId xmlns:a16="http://schemas.microsoft.com/office/drawing/2014/main" id="{6B42207D-1F00-5248-9DED-BC7C79EE6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392860"/>
            <a:ext cx="6141720" cy="266682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Chi venisse trovato positivo al COVID-19 non potrà essere riammesso fino alla piena guarigione, </a:t>
            </a:r>
            <a:r>
              <a:rPr lang="it-IT" sz="26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certificata secondo i protocolli previsti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. </a:t>
            </a:r>
          </a:p>
        </p:txBody>
      </p:sp>
      <p:pic>
        <p:nvPicPr>
          <p:cNvPr id="5" name="Immagine 4" descr="Immagine che contiene segnale, disegnando, via&#10;&#10;Descrizione generata automaticamente">
            <a:extLst>
              <a:ext uri="{FF2B5EF4-FFF2-40B4-BE49-F238E27FC236}">
                <a16:creationId xmlns:a16="http://schemas.microsoft.com/office/drawing/2014/main" id="{CEB139BB-6B03-E749-B876-B6A1CAE3C5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640" y="239286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5109755" y="247219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Piccoli Gruppi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269240" y="2059941"/>
            <a:ext cx="1029716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</a:t>
            </a: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er garantire la massima cura e tracciabilità anche in caso di contagio, è importante costituire dei piccoli gruppi ed è raccomandabile siano formati da non più di 15 ragazzi, esclusi gli animatori e l'operatori maggiorenni.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8" name="Google Shape;238;p14">
            <a:extLst>
              <a:ext uri="{FF2B5EF4-FFF2-40B4-BE49-F238E27FC236}">
                <a16:creationId xmlns:a16="http://schemas.microsoft.com/office/drawing/2014/main" id="{37A1EAC8-DC48-B740-8F1B-073EE24C868C}"/>
              </a:ext>
            </a:extLst>
          </p:cNvPr>
          <p:cNvSpPr txBox="1"/>
          <p:nvPr/>
        </p:nvSpPr>
        <p:spPr>
          <a:xfrm>
            <a:off x="1461226" y="4585835"/>
            <a:ext cx="10297160" cy="140493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Non è prevista nessuna rigida separazione per fasce d'età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3CB7BDA-A822-054E-BDE7-8D2D0DE5B5C3}"/>
              </a:ext>
            </a:extLst>
          </p:cNvPr>
          <p:cNvSpPr/>
          <p:nvPr/>
        </p:nvSpPr>
        <p:spPr>
          <a:xfrm>
            <a:off x="2555859" y="405904"/>
            <a:ext cx="254248" cy="22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54CC7FD-14FF-AF46-97E3-E0971273C69D}"/>
              </a:ext>
            </a:extLst>
          </p:cNvPr>
          <p:cNvSpPr/>
          <p:nvPr/>
        </p:nvSpPr>
        <p:spPr>
          <a:xfrm>
            <a:off x="3627119" y="193335"/>
            <a:ext cx="254248" cy="22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0692952-E4F9-8E46-8202-287883B17D15}"/>
              </a:ext>
            </a:extLst>
          </p:cNvPr>
          <p:cNvSpPr/>
          <p:nvPr/>
        </p:nvSpPr>
        <p:spPr>
          <a:xfrm>
            <a:off x="3582513" y="1236298"/>
            <a:ext cx="298853" cy="22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6D55793-FFEB-CB41-9A11-EE40461F27AF}"/>
              </a:ext>
            </a:extLst>
          </p:cNvPr>
          <p:cNvSpPr/>
          <p:nvPr/>
        </p:nvSpPr>
        <p:spPr>
          <a:xfrm>
            <a:off x="2498986" y="1190950"/>
            <a:ext cx="342345" cy="2588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8BF34FEF-0CEC-184F-85C0-B693CFEEE478}"/>
              </a:ext>
            </a:extLst>
          </p:cNvPr>
          <p:cNvSpPr/>
          <p:nvPr/>
        </p:nvSpPr>
        <p:spPr>
          <a:xfrm>
            <a:off x="2515715" y="611087"/>
            <a:ext cx="245327" cy="214103"/>
          </a:xfrm>
          <a:custGeom>
            <a:avLst/>
            <a:gdLst>
              <a:gd name="connsiteX0" fmla="*/ 0 w 245327"/>
              <a:gd name="connsiteY0" fmla="*/ 214103 h 214103"/>
              <a:gd name="connsiteX1" fmla="*/ 4461 w 245327"/>
              <a:gd name="connsiteY1" fmla="*/ 111512 h 214103"/>
              <a:gd name="connsiteX2" fmla="*/ 66907 w 245327"/>
              <a:gd name="connsiteY2" fmla="*/ 26763 h 214103"/>
              <a:gd name="connsiteX3" fmla="*/ 160578 w 245327"/>
              <a:gd name="connsiteY3" fmla="*/ 40144 h 214103"/>
              <a:gd name="connsiteX4" fmla="*/ 223025 w 245327"/>
              <a:gd name="connsiteY4" fmla="*/ 0 h 214103"/>
              <a:gd name="connsiteX5" fmla="*/ 227485 w 245327"/>
              <a:gd name="connsiteY5" fmla="*/ 89210 h 214103"/>
              <a:gd name="connsiteX6" fmla="*/ 245327 w 245327"/>
              <a:gd name="connsiteY6" fmla="*/ 205182 h 214103"/>
              <a:gd name="connsiteX7" fmla="*/ 0 w 245327"/>
              <a:gd name="connsiteY7" fmla="*/ 214103 h 2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27" h="214103">
                <a:moveTo>
                  <a:pt x="0" y="214103"/>
                </a:moveTo>
                <a:lnTo>
                  <a:pt x="4461" y="111512"/>
                </a:lnTo>
                <a:lnTo>
                  <a:pt x="66907" y="26763"/>
                </a:lnTo>
                <a:lnTo>
                  <a:pt x="160578" y="40144"/>
                </a:lnTo>
                <a:lnTo>
                  <a:pt x="223025" y="0"/>
                </a:lnTo>
                <a:lnTo>
                  <a:pt x="227485" y="89210"/>
                </a:lnTo>
                <a:lnTo>
                  <a:pt x="245327" y="205182"/>
                </a:lnTo>
                <a:lnTo>
                  <a:pt x="0" y="214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511D3066-A9AD-7041-BF31-307461E9C42B}"/>
              </a:ext>
            </a:extLst>
          </p:cNvPr>
          <p:cNvSpPr/>
          <p:nvPr/>
        </p:nvSpPr>
        <p:spPr>
          <a:xfrm>
            <a:off x="3639758" y="410365"/>
            <a:ext cx="316695" cy="388062"/>
          </a:xfrm>
          <a:custGeom>
            <a:avLst/>
            <a:gdLst>
              <a:gd name="connsiteX0" fmla="*/ 0 w 316695"/>
              <a:gd name="connsiteY0" fmla="*/ 343457 h 388062"/>
              <a:gd name="connsiteX1" fmla="*/ 17842 w 316695"/>
              <a:gd name="connsiteY1" fmla="*/ 205182 h 388062"/>
              <a:gd name="connsiteX2" fmla="*/ 44605 w 316695"/>
              <a:gd name="connsiteY2" fmla="*/ 80289 h 388062"/>
              <a:gd name="connsiteX3" fmla="*/ 84749 w 316695"/>
              <a:gd name="connsiteY3" fmla="*/ 4460 h 388062"/>
              <a:gd name="connsiteX4" fmla="*/ 169499 w 316695"/>
              <a:gd name="connsiteY4" fmla="*/ 13381 h 388062"/>
              <a:gd name="connsiteX5" fmla="*/ 281011 w 316695"/>
              <a:gd name="connsiteY5" fmla="*/ 0 h 388062"/>
              <a:gd name="connsiteX6" fmla="*/ 263169 w 316695"/>
              <a:gd name="connsiteY6" fmla="*/ 115973 h 388062"/>
              <a:gd name="connsiteX7" fmla="*/ 281011 w 316695"/>
              <a:gd name="connsiteY7" fmla="*/ 205182 h 388062"/>
              <a:gd name="connsiteX8" fmla="*/ 289932 w 316695"/>
              <a:gd name="connsiteY8" fmla="*/ 276550 h 388062"/>
              <a:gd name="connsiteX9" fmla="*/ 316695 w 316695"/>
              <a:gd name="connsiteY9" fmla="*/ 316695 h 388062"/>
              <a:gd name="connsiteX10" fmla="*/ 178420 w 316695"/>
              <a:gd name="connsiteY10" fmla="*/ 383602 h 388062"/>
              <a:gd name="connsiteX11" fmla="*/ 80289 w 316695"/>
              <a:gd name="connsiteY11" fmla="*/ 388062 h 388062"/>
              <a:gd name="connsiteX12" fmla="*/ 0 w 316695"/>
              <a:gd name="connsiteY12" fmla="*/ 343457 h 38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695" h="388062">
                <a:moveTo>
                  <a:pt x="0" y="343457"/>
                </a:moveTo>
                <a:lnTo>
                  <a:pt x="17842" y="205182"/>
                </a:lnTo>
                <a:lnTo>
                  <a:pt x="44605" y="80289"/>
                </a:lnTo>
                <a:lnTo>
                  <a:pt x="84749" y="4460"/>
                </a:lnTo>
                <a:lnTo>
                  <a:pt x="169499" y="13381"/>
                </a:lnTo>
                <a:lnTo>
                  <a:pt x="281011" y="0"/>
                </a:lnTo>
                <a:lnTo>
                  <a:pt x="263169" y="115973"/>
                </a:lnTo>
                <a:lnTo>
                  <a:pt x="281011" y="205182"/>
                </a:lnTo>
                <a:lnTo>
                  <a:pt x="289932" y="276550"/>
                </a:lnTo>
                <a:lnTo>
                  <a:pt x="316695" y="316695"/>
                </a:lnTo>
                <a:lnTo>
                  <a:pt x="178420" y="383602"/>
                </a:lnTo>
                <a:lnTo>
                  <a:pt x="80289" y="388062"/>
                </a:lnTo>
                <a:lnTo>
                  <a:pt x="0" y="343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DA6FAC9F-3235-604D-ACBA-FD441A221394}"/>
              </a:ext>
            </a:extLst>
          </p:cNvPr>
          <p:cNvSpPr/>
          <p:nvPr/>
        </p:nvSpPr>
        <p:spPr>
          <a:xfrm>
            <a:off x="2484492" y="1418435"/>
            <a:ext cx="343457" cy="356839"/>
          </a:xfrm>
          <a:custGeom>
            <a:avLst/>
            <a:gdLst>
              <a:gd name="connsiteX0" fmla="*/ 0 w 343457"/>
              <a:gd name="connsiteY0" fmla="*/ 312234 h 356839"/>
              <a:gd name="connsiteX1" fmla="*/ 62447 w 343457"/>
              <a:gd name="connsiteY1" fmla="*/ 35684 h 356839"/>
              <a:gd name="connsiteX2" fmla="*/ 281010 w 343457"/>
              <a:gd name="connsiteY2" fmla="*/ 0 h 356839"/>
              <a:gd name="connsiteX3" fmla="*/ 343457 w 343457"/>
              <a:gd name="connsiteY3" fmla="*/ 307774 h 356839"/>
              <a:gd name="connsiteX4" fmla="*/ 191801 w 343457"/>
              <a:gd name="connsiteY4" fmla="*/ 356839 h 356839"/>
              <a:gd name="connsiteX5" fmla="*/ 89209 w 343457"/>
              <a:gd name="connsiteY5" fmla="*/ 352379 h 356839"/>
              <a:gd name="connsiteX6" fmla="*/ 0 w 343457"/>
              <a:gd name="connsiteY6" fmla="*/ 312234 h 35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457" h="356839">
                <a:moveTo>
                  <a:pt x="0" y="312234"/>
                </a:moveTo>
                <a:lnTo>
                  <a:pt x="62447" y="35684"/>
                </a:lnTo>
                <a:lnTo>
                  <a:pt x="281010" y="0"/>
                </a:lnTo>
                <a:lnTo>
                  <a:pt x="343457" y="307774"/>
                </a:lnTo>
                <a:lnTo>
                  <a:pt x="191801" y="356839"/>
                </a:lnTo>
                <a:lnTo>
                  <a:pt x="89209" y="352379"/>
                </a:lnTo>
                <a:lnTo>
                  <a:pt x="0" y="312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F1188DC6-0D35-E343-BFF3-926A6B823530}"/>
              </a:ext>
            </a:extLst>
          </p:cNvPr>
          <p:cNvSpPr/>
          <p:nvPr/>
        </p:nvSpPr>
        <p:spPr>
          <a:xfrm>
            <a:off x="3621916" y="1431817"/>
            <a:ext cx="316695" cy="388062"/>
          </a:xfrm>
          <a:custGeom>
            <a:avLst/>
            <a:gdLst>
              <a:gd name="connsiteX0" fmla="*/ 0 w 316695"/>
              <a:gd name="connsiteY0" fmla="*/ 307773 h 388062"/>
              <a:gd name="connsiteX1" fmla="*/ 22303 w 316695"/>
              <a:gd name="connsiteY1" fmla="*/ 218563 h 388062"/>
              <a:gd name="connsiteX2" fmla="*/ 62447 w 316695"/>
              <a:gd name="connsiteY2" fmla="*/ 107051 h 388062"/>
              <a:gd name="connsiteX3" fmla="*/ 98131 w 316695"/>
              <a:gd name="connsiteY3" fmla="*/ 0 h 388062"/>
              <a:gd name="connsiteX4" fmla="*/ 285471 w 316695"/>
              <a:gd name="connsiteY4" fmla="*/ 0 h 388062"/>
              <a:gd name="connsiteX5" fmla="*/ 281011 w 316695"/>
              <a:gd name="connsiteY5" fmla="*/ 98130 h 388062"/>
              <a:gd name="connsiteX6" fmla="*/ 289932 w 316695"/>
              <a:gd name="connsiteY6" fmla="*/ 160577 h 388062"/>
              <a:gd name="connsiteX7" fmla="*/ 316695 w 316695"/>
              <a:gd name="connsiteY7" fmla="*/ 272089 h 388062"/>
              <a:gd name="connsiteX8" fmla="*/ 316695 w 316695"/>
              <a:gd name="connsiteY8" fmla="*/ 289931 h 388062"/>
              <a:gd name="connsiteX9" fmla="*/ 223024 w 316695"/>
              <a:gd name="connsiteY9" fmla="*/ 388062 h 388062"/>
              <a:gd name="connsiteX10" fmla="*/ 0 w 316695"/>
              <a:gd name="connsiteY10" fmla="*/ 307773 h 38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695" h="388062">
                <a:moveTo>
                  <a:pt x="0" y="307773"/>
                </a:moveTo>
                <a:lnTo>
                  <a:pt x="22303" y="218563"/>
                </a:lnTo>
                <a:lnTo>
                  <a:pt x="62447" y="107051"/>
                </a:lnTo>
                <a:lnTo>
                  <a:pt x="98131" y="0"/>
                </a:lnTo>
                <a:lnTo>
                  <a:pt x="285471" y="0"/>
                </a:lnTo>
                <a:lnTo>
                  <a:pt x="281011" y="98130"/>
                </a:lnTo>
                <a:lnTo>
                  <a:pt x="289932" y="160577"/>
                </a:lnTo>
                <a:lnTo>
                  <a:pt x="316695" y="272089"/>
                </a:lnTo>
                <a:lnTo>
                  <a:pt x="316695" y="289931"/>
                </a:lnTo>
                <a:lnTo>
                  <a:pt x="223024" y="388062"/>
                </a:lnTo>
                <a:lnTo>
                  <a:pt x="0" y="307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086747-7A39-7249-9777-9F9169152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008" y="-8097"/>
            <a:ext cx="1967414" cy="20467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03712" y="860946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Operatore maggiorenne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1089297" y="2857364"/>
            <a:ext cx="1029716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Ogni operatore maggiorenne può gestire contemporaneamente fino a due gruppi, se adeguatamente aiutato dagli animatori.</a:t>
            </a:r>
          </a:p>
        </p:txBody>
      </p:sp>
    </p:spTree>
    <p:extLst>
      <p:ext uri="{BB962C8B-B14F-4D97-AF65-F5344CB8AC3E}">
        <p14:creationId xmlns:p14="http://schemas.microsoft.com/office/powerpoint/2010/main" val="398097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20040" y="1858645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Animatori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828040" y="3673793"/>
            <a:ext cx="1029716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Gli animatori, ben formati,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saranno un valido </a:t>
            </a: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aiuto nella gestione dei gruppi. La presenza numerica degli animatori non viene calcolata nel limite di 15 ragazzi, ma deve essere in numero congruo e utile alla gestione.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A742CD3-AFF1-6F47-91E2-FDBF455DC283}"/>
              </a:ext>
            </a:extLst>
          </p:cNvPr>
          <p:cNvGrpSpPr/>
          <p:nvPr/>
        </p:nvGrpSpPr>
        <p:grpSpPr>
          <a:xfrm>
            <a:off x="7101840" y="406834"/>
            <a:ext cx="2839454" cy="3384884"/>
            <a:chOff x="7101840" y="406834"/>
            <a:chExt cx="2839454" cy="3384884"/>
          </a:xfrm>
        </p:grpSpPr>
        <p:pic>
          <p:nvPicPr>
            <p:cNvPr id="5" name="Immagine 4" descr="Immagine che contiene clipart&#10;&#10;Descrizione generata automaticamente">
              <a:extLst>
                <a:ext uri="{FF2B5EF4-FFF2-40B4-BE49-F238E27FC236}">
                  <a16:creationId xmlns:a16="http://schemas.microsoft.com/office/drawing/2014/main" id="{4DBC0D03-94A2-B743-8827-CD20BD72B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840" y="406834"/>
              <a:ext cx="2839454" cy="3384884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973DAB0-B8B7-6C43-B5B6-C3E561D6B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8968" y="895180"/>
              <a:ext cx="1122948" cy="777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78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456872" y="696327"/>
            <a:ext cx="8715828" cy="148098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ts val="6000"/>
              <a:buNone/>
            </a:pPr>
            <a:r>
              <a:rPr lang="it-IT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Serenità non significa lassismo. Non ci si può permettere di «chiudere un occhio» su alcuni fondamentali elementi più volte richiamati.</a:t>
            </a:r>
            <a:endParaRPr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906486" y="2819140"/>
            <a:ext cx="8899071" cy="148098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20000"/>
              </a:lnSpc>
              <a:buClr>
                <a:schemeClr val="dk1"/>
              </a:buClr>
              <a:buSzPts val="6000"/>
              <a:buNone/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dirty="0"/>
              <a:t>Tutti gli operatori (ragazzi, adulti, consacrati/e…) e tutti i bambini devono rispettare le regole per il bene di tutti.</a:t>
            </a:r>
            <a:endParaRPr dirty="0"/>
          </a:p>
        </p:txBody>
      </p:sp>
      <p:sp>
        <p:nvSpPr>
          <p:cNvPr id="117" name="Google Shape;117;p4"/>
          <p:cNvSpPr txBox="1"/>
          <p:nvPr/>
        </p:nvSpPr>
        <p:spPr>
          <a:xfrm>
            <a:off x="691243" y="4941953"/>
            <a:ext cx="8289471" cy="105568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20000"/>
              </a:lnSpc>
              <a:buClr>
                <a:schemeClr val="dk1"/>
              </a:buClr>
              <a:buSzPts val="6000"/>
              <a:buNone/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dirty="0"/>
              <a:t>Sarà dunque necessario vigilare affinché si possano svolgere tutte le attività al meglio.</a:t>
            </a:r>
            <a:endParaRPr dirty="0"/>
          </a:p>
        </p:txBody>
      </p:sp>
      <p:pic>
        <p:nvPicPr>
          <p:cNvPr id="3" name="Immagine 2" descr="Immagine che contiene fischietto&#10;&#10;Descrizione generata automaticamente">
            <a:extLst>
              <a:ext uri="{FF2B5EF4-FFF2-40B4-BE49-F238E27FC236}">
                <a16:creationId xmlns:a16="http://schemas.microsoft.com/office/drawing/2014/main" id="{BA32D5DD-74AA-DD40-91B0-92153322A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82" y="2961399"/>
            <a:ext cx="2481179" cy="17192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20040" y="1858645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Mascherine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320040" y="3368041"/>
            <a:ext cx="6781800" cy="944879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DEVE TENERE LE MASCHERINE?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20040" y="4496753"/>
            <a:ext cx="835152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Tutti.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Ovunque.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Sopra i sei anni sono obbligatorie.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La mascherina protegge gli altri. Il senso di responsabilità è fondamentale. 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7C6FD3A-6CD1-6143-8E71-BE7170B02CF1}"/>
              </a:ext>
            </a:extLst>
          </p:cNvPr>
          <p:cNvGrpSpPr/>
          <p:nvPr/>
        </p:nvGrpSpPr>
        <p:grpSpPr>
          <a:xfrm>
            <a:off x="7101840" y="2139871"/>
            <a:ext cx="4221917" cy="2088674"/>
            <a:chOff x="7284283" y="413702"/>
            <a:chExt cx="4221917" cy="2088674"/>
          </a:xfrm>
        </p:grpSpPr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D224A74D-6B5D-7D4B-9CF0-932541C6CFB3}"/>
                </a:ext>
              </a:extLst>
            </p:cNvPr>
            <p:cNvSpPr/>
            <p:nvPr/>
          </p:nvSpPr>
          <p:spPr>
            <a:xfrm>
              <a:off x="8103140" y="598251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485E472-727D-CD45-B2AE-840D94AB5927}"/>
                </a:ext>
              </a:extLst>
            </p:cNvPr>
            <p:cNvSpPr/>
            <p:nvPr/>
          </p:nvSpPr>
          <p:spPr>
            <a:xfrm>
              <a:off x="10084340" y="881975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4E9CC2F-90E0-8A46-9933-77F21F1CE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4283" y="413702"/>
              <a:ext cx="4221917" cy="2088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475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20040" y="1858645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Mascherine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320040" y="3368041"/>
            <a:ext cx="6781800" cy="944879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DEVE TENERE LE MASCHERINE?</a:t>
            </a:r>
            <a:endParaRPr sz="260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20040" y="4496753"/>
            <a:ext cx="835152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Può essere rimossa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durante l'attività fisica intensa con distanziamento di almeno 2 metri.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6816A7B-44E2-454F-9B61-F653975DEF91}"/>
              </a:ext>
            </a:extLst>
          </p:cNvPr>
          <p:cNvGrpSpPr/>
          <p:nvPr/>
        </p:nvGrpSpPr>
        <p:grpSpPr>
          <a:xfrm>
            <a:off x="7284283" y="1858645"/>
            <a:ext cx="4221917" cy="2088674"/>
            <a:chOff x="7284283" y="413702"/>
            <a:chExt cx="4221917" cy="2088674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022291C-D3D0-024C-BCDF-2064D2998C78}"/>
                </a:ext>
              </a:extLst>
            </p:cNvPr>
            <p:cNvSpPr/>
            <p:nvPr/>
          </p:nvSpPr>
          <p:spPr>
            <a:xfrm>
              <a:off x="8103140" y="598251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C1287BF-002A-E141-9EF2-EC6814E06134}"/>
                </a:ext>
              </a:extLst>
            </p:cNvPr>
            <p:cNvSpPr/>
            <p:nvPr/>
          </p:nvSpPr>
          <p:spPr>
            <a:xfrm>
              <a:off x="10084340" y="881975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C68CDFF-0B96-C444-B2AC-E3666F15B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4283" y="413702"/>
              <a:ext cx="4221917" cy="2088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55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5022668" y="2005603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Sport di contatto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472438" y="3888513"/>
            <a:ext cx="8871857" cy="205250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Gli sport di contatto sono possibili solo all'interno del piccolo gruppo.</a:t>
            </a:r>
            <a:endParaRPr sz="32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9ED4AF38-2F50-E949-854C-F5E3863AF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33" y="1785459"/>
            <a:ext cx="4089248" cy="2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25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320040" y="3914139"/>
            <a:ext cx="70257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Gel disinfettante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" name="Google Shape;245;p15"/>
          <p:cNvSpPr txBox="1">
            <a:spLocks noGrp="1"/>
          </p:cNvSpPr>
          <p:nvPr>
            <p:ph type="body" idx="1"/>
          </p:nvPr>
        </p:nvSpPr>
        <p:spPr>
          <a:xfrm>
            <a:off x="320040" y="233838"/>
            <a:ext cx="11125200" cy="349996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Disinfettare le mani è di fondamentale importanza. Dovranno essere presenti dispenser di soluzione idroalcolica in ogni ambiente dell' oratorio.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Educare tutti a lavare le mani con sapone e con gel disinfettante è di vitale importanza. 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Dopo l'uso del gel per due o tre volte, si consiglia di lavarsi le mani con acqua e sapone.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740" y="2943861"/>
            <a:ext cx="4846260" cy="391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838200" y="2226009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4" name="Google Shape;294;p22"/>
          <p:cNvSpPr txBox="1">
            <a:spLocks noGrp="1"/>
          </p:cNvSpPr>
          <p:nvPr>
            <p:ph type="body" idx="1"/>
          </p:nvPr>
        </p:nvSpPr>
        <p:spPr>
          <a:xfrm>
            <a:off x="838200" y="3686509"/>
            <a:ext cx="10515600" cy="276241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garantisca un’approfondita pulizia giornaliera e disinfezione. Le superfici usate più frequentemente devono essere pulite dopo ogni utilizzo.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737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presti attenzione agli spazi a disposizione, così che si possa garantire il distanziamento sociale. 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5;g89caf51b0d_0_10">
            <a:extLst>
              <a:ext uri="{FF2B5EF4-FFF2-40B4-BE49-F238E27FC236}">
                <a16:creationId xmlns:a16="http://schemas.microsoft.com/office/drawing/2014/main" id="{3F9AC842-7539-8740-B028-79CD65E41DE2}"/>
              </a:ext>
            </a:extLst>
          </p:cNvPr>
          <p:cNvSpPr txBox="1">
            <a:spLocks/>
          </p:cNvSpPr>
          <p:nvPr/>
        </p:nvSpPr>
        <p:spPr>
          <a:xfrm>
            <a:off x="838200" y="2448877"/>
            <a:ext cx="105156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it-IT"/>
              <a:t>Gli ambienti: i servizi igienici</a:t>
            </a:r>
          </a:p>
        </p:txBody>
      </p:sp>
      <p:sp>
        <p:nvSpPr>
          <p:cNvPr id="9" name="Google Shape;306;g89caf51b0d_0_10">
            <a:extLst>
              <a:ext uri="{FF2B5EF4-FFF2-40B4-BE49-F238E27FC236}">
                <a16:creationId xmlns:a16="http://schemas.microsoft.com/office/drawing/2014/main" id="{399FEF7A-60C4-F448-945D-0A56204F1838}"/>
              </a:ext>
            </a:extLst>
          </p:cNvPr>
          <p:cNvSpPr txBox="1">
            <a:spLocks/>
          </p:cNvSpPr>
          <p:nvPr/>
        </p:nvSpPr>
        <p:spPr>
          <a:xfrm>
            <a:off x="838200" y="4031297"/>
            <a:ext cx="10515600" cy="207994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Garantire che i servizi igienici siano oggetto di disinfezione almeno giornaliera con soluzioni a base di ipoclorito di sodio allo 0,1% di cloro attivo o altri prodotti virucidi autorizzati.</a:t>
            </a:r>
          </a:p>
        </p:txBody>
      </p:sp>
    </p:spTree>
    <p:extLst>
      <p:ext uri="{BB962C8B-B14F-4D97-AF65-F5344CB8AC3E}">
        <p14:creationId xmlns:p14="http://schemas.microsoft.com/office/powerpoint/2010/main" val="2726601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2" name="Google Shape;312;p24"/>
          <p:cNvGrpSpPr/>
          <p:nvPr/>
        </p:nvGrpSpPr>
        <p:grpSpPr>
          <a:xfrm>
            <a:off x="1298608" y="2084600"/>
            <a:ext cx="10055192" cy="4408275"/>
            <a:chOff x="-469233" y="-2"/>
            <a:chExt cx="10055192" cy="4408275"/>
          </a:xfrm>
        </p:grpSpPr>
        <p:sp>
          <p:nvSpPr>
            <p:cNvPr id="313" name="Google Shape;313;p24"/>
            <p:cNvSpPr/>
            <p:nvPr/>
          </p:nvSpPr>
          <p:spPr>
            <a:xfrm>
              <a:off x="826754" y="2175669"/>
              <a:ext cx="1471990" cy="15501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14" name="Google Shape;314;p24"/>
            <p:cNvSpPr txBox="1"/>
            <p:nvPr/>
          </p:nvSpPr>
          <p:spPr>
            <a:xfrm>
              <a:off x="1509307" y="2897308"/>
              <a:ext cx="106885" cy="10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6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826754" y="2175669"/>
              <a:ext cx="1471990" cy="5167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16" name="Google Shape;316;p24"/>
            <p:cNvSpPr txBox="1"/>
            <p:nvPr/>
          </p:nvSpPr>
          <p:spPr>
            <a:xfrm>
              <a:off x="1523748" y="2395028"/>
              <a:ext cx="78002" cy="7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826754" y="1658947"/>
              <a:ext cx="1471990" cy="5167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18" name="Google Shape;318;p24"/>
            <p:cNvSpPr txBox="1"/>
            <p:nvPr/>
          </p:nvSpPr>
          <p:spPr>
            <a:xfrm>
              <a:off x="1523748" y="1878307"/>
              <a:ext cx="78002" cy="7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826754" y="625504"/>
              <a:ext cx="1471990" cy="15501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0" name="Google Shape;320;p24"/>
            <p:cNvSpPr txBox="1"/>
            <p:nvPr/>
          </p:nvSpPr>
          <p:spPr>
            <a:xfrm>
              <a:off x="1509307" y="1347144"/>
              <a:ext cx="106885" cy="10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6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 rot="-5400000">
              <a:off x="-2025376" y="1556142"/>
              <a:ext cx="4408275" cy="129598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2" name="Google Shape;322;p24"/>
            <p:cNvSpPr txBox="1"/>
            <p:nvPr/>
          </p:nvSpPr>
          <p:spPr>
            <a:xfrm rot="-5400000">
              <a:off x="-1890845" y="1421610"/>
              <a:ext cx="4139211" cy="1295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it-IT" sz="4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Attività al chiuso</a:t>
              </a:r>
              <a:endParaRPr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2298745" y="212127"/>
              <a:ext cx="7287214" cy="82675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2298745" y="212127"/>
              <a:ext cx="7287214" cy="82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2000" b="0" i="0" u="none" strike="noStrike" cap="none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Rispetto delle misure di distanziamento</a:t>
              </a: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2298745" y="1245570"/>
              <a:ext cx="7287214" cy="82675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6" name="Google Shape;326;p24"/>
            <p:cNvSpPr txBox="1"/>
            <p:nvPr/>
          </p:nvSpPr>
          <p:spPr>
            <a:xfrm>
              <a:off x="2298745" y="1245570"/>
              <a:ext cx="7287214" cy="82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2000" b="0" i="0" u="none" strike="noStrike" cap="none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Riorganizzare gli spazi con barriere fisiche che facilitano il mantenimento della distanza di sicurezza</a:t>
              </a: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2298745" y="2279013"/>
              <a:ext cx="7244965" cy="82675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8" name="Google Shape;328;p24"/>
            <p:cNvSpPr txBox="1"/>
            <p:nvPr/>
          </p:nvSpPr>
          <p:spPr>
            <a:xfrm>
              <a:off x="2298745" y="2279013"/>
              <a:ext cx="7244965" cy="82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2000" b="0" i="0" u="none" strike="noStrike" cap="none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Garantire un’approfondita pulizia giornaliera</a:t>
              </a: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2298745" y="3312455"/>
              <a:ext cx="7244964" cy="916073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30" name="Google Shape;330;p24"/>
            <p:cNvSpPr txBox="1"/>
            <p:nvPr/>
          </p:nvSpPr>
          <p:spPr>
            <a:xfrm>
              <a:off x="2346200" y="3338360"/>
              <a:ext cx="7150054" cy="916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it-IT" sz="2000" b="0" i="0" u="none" strike="noStrike" cap="none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Pensare a turni per arieggiare e pulire gli ambienti</a:t>
              </a:r>
              <a:endParaRPr sz="2000" b="0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it-IT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Attenzione al ricircolo dell’aria: si eviti l’utilizzo di impianti di condizionamento.</a:t>
              </a:r>
              <a:endParaRPr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5;g89caf51b0d_0_10">
            <a:extLst>
              <a:ext uri="{FF2B5EF4-FFF2-40B4-BE49-F238E27FC236}">
                <a16:creationId xmlns:a16="http://schemas.microsoft.com/office/drawing/2014/main" id="{3F9AC842-7539-8740-B028-79CD65E41DE2}"/>
              </a:ext>
            </a:extLst>
          </p:cNvPr>
          <p:cNvSpPr txBox="1">
            <a:spLocks/>
          </p:cNvSpPr>
          <p:nvPr/>
        </p:nvSpPr>
        <p:spPr>
          <a:xfrm>
            <a:off x="838200" y="2448877"/>
            <a:ext cx="105156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it-IT" dirty="0"/>
              <a:t>Gli ambienti</a:t>
            </a:r>
          </a:p>
        </p:txBody>
      </p:sp>
      <p:sp>
        <p:nvSpPr>
          <p:cNvPr id="9" name="Google Shape;306;g89caf51b0d_0_10">
            <a:extLst>
              <a:ext uri="{FF2B5EF4-FFF2-40B4-BE49-F238E27FC236}">
                <a16:creationId xmlns:a16="http://schemas.microsoft.com/office/drawing/2014/main" id="{399FEF7A-60C4-F448-945D-0A56204F1838}"/>
              </a:ext>
            </a:extLst>
          </p:cNvPr>
          <p:cNvSpPr txBox="1">
            <a:spLocks/>
          </p:cNvSpPr>
          <p:nvPr/>
        </p:nvSpPr>
        <p:spPr>
          <a:xfrm>
            <a:off x="838200" y="4031297"/>
            <a:ext cx="10515600" cy="207994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it-IT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 maggiori info clicca qui</a:t>
            </a:r>
            <a:endParaRPr lang="it-IT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01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>
            <a:spLocks noGrp="1"/>
          </p:cNvSpPr>
          <p:nvPr>
            <p:ph type="title"/>
          </p:nvPr>
        </p:nvSpPr>
        <p:spPr>
          <a:xfrm>
            <a:off x="2085474" y="2222500"/>
            <a:ext cx="8390021" cy="99218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oggetti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6" name="Google Shape;336;p25"/>
          <p:cNvSpPr txBox="1">
            <a:spLocks noGrp="1"/>
          </p:cNvSpPr>
          <p:nvPr>
            <p:ph type="body" idx="1"/>
          </p:nvPr>
        </p:nvSpPr>
        <p:spPr>
          <a:xfrm>
            <a:off x="2085475" y="3429000"/>
            <a:ext cx="8390100" cy="27686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737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 essere garantita la disinfezione degli oggetti dopo l'utilizzo.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ci fosse uno scambio di oggetti tra diversi gruppi, deve essere garantita l’igienizzazione degli oggetti prima dello scambio.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0842F70-AF3C-3C48-B1AE-FB25D8AB79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5" y="439998"/>
            <a:ext cx="1079500" cy="1891513"/>
          </a:xfrm>
          <a:prstGeom prst="rect">
            <a:avLst/>
          </a:prstGeom>
        </p:spPr>
      </p:pic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B93530D-8EAF-5845-863F-A07A8073F3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75" y="1872580"/>
            <a:ext cx="1130300" cy="1439224"/>
          </a:xfrm>
          <a:prstGeom prst="rect">
            <a:avLst/>
          </a:prstGeom>
        </p:spPr>
      </p:pic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64DC716-6E50-934C-BBBF-47F892EBF7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325" y="4981296"/>
            <a:ext cx="666750" cy="1333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D5520EC-765D-334E-953A-68DCF43485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445" y="2056594"/>
            <a:ext cx="1435100" cy="12718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>
            <a:spLocks noGrp="1"/>
          </p:cNvSpPr>
          <p:nvPr>
            <p:ph type="title"/>
          </p:nvPr>
        </p:nvSpPr>
        <p:spPr>
          <a:xfrm>
            <a:off x="2085474" y="2374232"/>
            <a:ext cx="8390021" cy="84045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lnSpc>
                <a:spcPct val="100000"/>
              </a:lnSpc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Riunioni Educatori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6" name="Google Shape;336;p25"/>
          <p:cNvSpPr txBox="1">
            <a:spLocks noGrp="1"/>
          </p:cNvSpPr>
          <p:nvPr>
            <p:ph type="body" idx="1"/>
          </p:nvPr>
        </p:nvSpPr>
        <p:spPr>
          <a:xfrm>
            <a:off x="2085475" y="3429000"/>
            <a:ext cx="8390100" cy="1740159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737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Tutte le indicazioni date in precedenza restano valide anche per gli incontri tra soli adulti.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1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8200" y="2295525"/>
            <a:ext cx="10515600" cy="157434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Disposizioni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838200" y="4239759"/>
            <a:ext cx="10515600" cy="97313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Indicazioni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indispensabili</a:t>
            </a:r>
            <a:r>
              <a:rPr lang="it-IT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poter svolgere le attività in sicurezza</a:t>
            </a:r>
            <a:endParaRPr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90B612-AA30-014A-8BE1-4D0855474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390" y="2589402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Somministrazione dei pasti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838200" y="1917848"/>
            <a:ext cx="10515600" cy="37998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preferibile consumare i pasti all'aperto. Occorre mantenere i gruppi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pasto può essere portato da casa o preparato da un catering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a buffet o self-service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Attenersi alle indicazioni dell'ISS: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clicca qui</a:t>
            </a:r>
            <a:endParaRPr lang="it-IT"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Evitare scambi di cibo tra ragazzi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di spazi chiusi mantenere il distanziamento interpersonale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di turnazione, igienizzare le superfici tra un turno e l'altro.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9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Condizioni di salute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838200" y="3563937"/>
            <a:ext cx="10515600" cy="18734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salute prima di tutto.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questo è necessario che </a:t>
            </a:r>
            <a:r>
              <a:rPr lang="it-IT" sz="32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minori e adulti, volontari e personale retribuito, siano attenti alle proprie condizioni di salute.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40C415A-9E68-B740-A3E4-0F996D883B7B}"/>
              </a:ext>
            </a:extLst>
          </p:cNvPr>
          <p:cNvGrpSpPr/>
          <p:nvPr/>
        </p:nvGrpSpPr>
        <p:grpSpPr>
          <a:xfrm>
            <a:off x="7924800" y="4984522"/>
            <a:ext cx="3725779" cy="1873477"/>
            <a:chOff x="7284283" y="413702"/>
            <a:chExt cx="4221917" cy="2088674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3D2DEB0C-38C0-D74E-B28B-02D65BD0EBB6}"/>
                </a:ext>
              </a:extLst>
            </p:cNvPr>
            <p:cNvSpPr/>
            <p:nvPr/>
          </p:nvSpPr>
          <p:spPr>
            <a:xfrm>
              <a:off x="8103140" y="598251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F0AC49F8-6A26-4B46-93A9-54F8EA693EBB}"/>
                </a:ext>
              </a:extLst>
            </p:cNvPr>
            <p:cNvSpPr/>
            <p:nvPr/>
          </p:nvSpPr>
          <p:spPr>
            <a:xfrm>
              <a:off x="10084340" y="881975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BC36CA8-4D84-694B-90D1-A501EB4AE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4283" y="413702"/>
              <a:ext cx="4221917" cy="2088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1946049"/>
            <a:ext cx="10515600" cy="148295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it-IT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capienza massima di ogni spazio e la disposizione dei posti a sedere devono essere tali da garantire sempre la </a:t>
            </a:r>
            <a:r>
              <a:rPr lang="it-IT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distanza interpersonale di un metro</a:t>
            </a:r>
            <a:r>
              <a:rPr lang="it-IT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endParaRPr lang="it-IT" sz="3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Google Shape;135;p7">
            <a:extLst>
              <a:ext uri="{FF2B5EF4-FFF2-40B4-BE49-F238E27FC236}">
                <a16:creationId xmlns:a16="http://schemas.microsoft.com/office/drawing/2014/main" id="{11B32554-3A88-5744-B485-F27C48651400}"/>
              </a:ext>
            </a:extLst>
          </p:cNvPr>
          <p:cNvSpPr txBox="1">
            <a:spLocks/>
          </p:cNvSpPr>
          <p:nvPr/>
        </p:nvSpPr>
        <p:spPr>
          <a:xfrm>
            <a:off x="838200" y="3684361"/>
            <a:ext cx="10515600" cy="290648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quindi opportuno farsi aiutare da un esperto per definire in modo corretto il numero di persone che ogni ambiente interno o esterno può ospitare.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 fondamentale che negli ambienti siano presenti dei pittogrammi che aiutano adulti e bambini nelle procedure.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6A94A5-7547-284E-9E83-F76A3B8E65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895" y="267153"/>
            <a:ext cx="1712495" cy="1712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16478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3179762"/>
            <a:ext cx="10515600" cy="269852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it-IT" sz="1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importante predisporre spazi dedicati a ospitare i minori e gli operatori, educatori e animatori, anche volontari, che manifestino sintomatologia sospetta, attivando le procedure previste nel paragrafo 12 della Nota sull’Oratorio estivo 2021 del 26 maggio 2021. 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3202441"/>
            <a:ext cx="10515600" cy="254521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it-IT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consiglia di privilegiare attività che possano ridurre contatti prolungati in ambienti chiusi, a maggior rischio di eventuale contagio</a:t>
            </a:r>
            <a:r>
              <a:rPr lang="it-IT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it-I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favoriscano attività all’aperto. </a:t>
            </a:r>
            <a:endParaRPr lang="it-IT" sz="4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Google Shape;134;p7">
            <a:extLst>
              <a:ext uri="{FF2B5EF4-FFF2-40B4-BE49-F238E27FC236}">
                <a16:creationId xmlns:a16="http://schemas.microsoft.com/office/drawing/2014/main" id="{CF757C67-B99F-844C-B6E8-F653CD6262DB}"/>
              </a:ext>
            </a:extLst>
          </p:cNvPr>
          <p:cNvSpPr txBox="1">
            <a:spLocks/>
          </p:cNvSpPr>
          <p:nvPr/>
        </p:nvSpPr>
        <p:spPr>
          <a:xfrm>
            <a:off x="838200" y="16478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80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lang="it-IT"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7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773340"/>
            <a:ext cx="8530389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Informativa alle famiglie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4022885"/>
            <a:ext cx="10515600" cy="195742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importante comunicare alle famiglie il calendario degli incontri e le modalità con le quali saranno svolti.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consiglia un incontro iniziale con le famiglie in cui illustrare il programma e le procedure.</a:t>
            </a:r>
          </a:p>
        </p:txBody>
      </p:sp>
      <p:sp>
        <p:nvSpPr>
          <p:cNvPr id="5" name="Google Shape;135;p7">
            <a:extLst>
              <a:ext uri="{FF2B5EF4-FFF2-40B4-BE49-F238E27FC236}">
                <a16:creationId xmlns:a16="http://schemas.microsoft.com/office/drawing/2014/main" id="{11B32554-3A88-5744-B485-F27C48651400}"/>
              </a:ext>
            </a:extLst>
          </p:cNvPr>
          <p:cNvSpPr txBox="1">
            <a:spLocks/>
          </p:cNvSpPr>
          <p:nvPr/>
        </p:nvSpPr>
        <p:spPr>
          <a:xfrm>
            <a:off x="838200" y="2317944"/>
            <a:ext cx="10515600" cy="14859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piano di prevenzione anti COVID-19 della parrocchia dovrà essere presentato alle famiglie con i rispettivi comportamenti che sono richiesti.</a:t>
            </a:r>
          </a:p>
        </p:txBody>
      </p:sp>
      <p:pic>
        <p:nvPicPr>
          <p:cNvPr id="1026" name="Picture 2" descr="Famiglia, Padre, Madre, Puzzle, Condividi, Insieme">
            <a:extLst>
              <a:ext uri="{FF2B5EF4-FFF2-40B4-BE49-F238E27FC236}">
                <a16:creationId xmlns:a16="http://schemas.microsoft.com/office/drawing/2014/main" id="{E705EFC7-E21A-8A4D-9290-9ECA05D6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4008">
            <a:off x="8919411" y="-262337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75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10314</TotalTime>
  <Words>1753</Words>
  <Application>Microsoft Office PowerPoint</Application>
  <PresentationFormat>Widescreen</PresentationFormat>
  <Paragraphs>148</Paragraphs>
  <Slides>40</Slides>
  <Notes>40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6" baseType="lpstr">
      <vt:lpstr>Apple Color Emoji</vt:lpstr>
      <vt:lpstr>Arial</vt:lpstr>
      <vt:lpstr>Calibri</vt:lpstr>
      <vt:lpstr>PN Butter Peanut</vt:lpstr>
      <vt:lpstr>Verdana</vt:lpstr>
      <vt:lpstr>Tema di Office</vt:lpstr>
      <vt:lpstr>L’oratorio si prepara ad accogliere</vt:lpstr>
      <vt:lpstr>Il giusto stile</vt:lpstr>
      <vt:lpstr>Presentazione standard di PowerPoint</vt:lpstr>
      <vt:lpstr>Disposizioni</vt:lpstr>
      <vt:lpstr>Condizioni di salute</vt:lpstr>
      <vt:lpstr>Gli ambienti</vt:lpstr>
      <vt:lpstr>Gli ambienti</vt:lpstr>
      <vt:lpstr>Presentazione standard di PowerPoint</vt:lpstr>
      <vt:lpstr>Informativa alle famiglie</vt:lpstr>
      <vt:lpstr>Regolamento circa le misure  anti contagio</vt:lpstr>
      <vt:lpstr>Responsabile e Referente COVID-19</vt:lpstr>
      <vt:lpstr>Referente COVID-19</vt:lpstr>
      <vt:lpstr>Protocollo di prima Accoglienza</vt:lpstr>
      <vt:lpstr>Protocollo di prima Accoglienza</vt:lpstr>
      <vt:lpstr>Accoglienza</vt:lpstr>
      <vt:lpstr>Accoglienza</vt:lpstr>
      <vt:lpstr>Accoglienza</vt:lpstr>
      <vt:lpstr>Protocollo Accoglienza giornaliera  -oltre il primo giorno-</vt:lpstr>
      <vt:lpstr>Presentazione standard di PowerPoint</vt:lpstr>
      <vt:lpstr>Presentazione standard di PowerPoint</vt:lpstr>
      <vt:lpstr>Accoglienza</vt:lpstr>
      <vt:lpstr>Buone prassi per genitori o educatori:</vt:lpstr>
      <vt:lpstr>Quindi… chi può entrare?</vt:lpstr>
      <vt:lpstr>Qualcuno manifesta sintomi nel corso della giornata: che cosa fare?</vt:lpstr>
      <vt:lpstr>Presentazione standard di PowerPoint</vt:lpstr>
      <vt:lpstr>Presentazione standard di PowerPoint</vt:lpstr>
      <vt:lpstr>Piccoli Gruppi</vt:lpstr>
      <vt:lpstr>Operatore maggiorenne</vt:lpstr>
      <vt:lpstr>Animatori</vt:lpstr>
      <vt:lpstr>Mascherine</vt:lpstr>
      <vt:lpstr>Mascherine</vt:lpstr>
      <vt:lpstr>Sport di contatto</vt:lpstr>
      <vt:lpstr>Gel disinfettante</vt:lpstr>
      <vt:lpstr>Gli ambienti</vt:lpstr>
      <vt:lpstr>Presentazione standard di PowerPoint</vt:lpstr>
      <vt:lpstr>Gli ambienti</vt:lpstr>
      <vt:lpstr>Presentazione standard di PowerPoint</vt:lpstr>
      <vt:lpstr>Gli oggetti</vt:lpstr>
      <vt:lpstr>Riunioni Educatori</vt:lpstr>
      <vt:lpstr>Somministrazione dei pasti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L’oratorio si prepara ad accogliere</dc:title>
  <dc:creator>Luca Quaglino</dc:creator>
  <cp:lastModifiedBy>SMLN</cp:lastModifiedBy>
  <cp:revision>97</cp:revision>
  <dcterms:created xsi:type="dcterms:W3CDTF">2020-06-08T14:38:54Z</dcterms:created>
  <dcterms:modified xsi:type="dcterms:W3CDTF">2021-06-17T15:12:18Z</dcterms:modified>
</cp:coreProperties>
</file>